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 id="2147483729" r:id="rId2"/>
    <p:sldMasterId id="2147483807" r:id="rId3"/>
    <p:sldMasterId id="2147483830" r:id="rId4"/>
  </p:sldMasterIdLst>
  <p:notesMasterIdLst>
    <p:notesMasterId r:id="rId18"/>
  </p:notesMasterIdLst>
  <p:sldIdLst>
    <p:sldId id="256" r:id="rId5"/>
    <p:sldId id="340" r:id="rId6"/>
    <p:sldId id="328" r:id="rId7"/>
    <p:sldId id="329" r:id="rId8"/>
    <p:sldId id="337" r:id="rId9"/>
    <p:sldId id="338" r:id="rId10"/>
    <p:sldId id="339" r:id="rId11"/>
    <p:sldId id="345" r:id="rId12"/>
    <p:sldId id="344" r:id="rId13"/>
    <p:sldId id="258" r:id="rId14"/>
    <p:sldId id="346" r:id="rId15"/>
    <p:sldId id="347" r:id="rId16"/>
    <p:sldId id="348"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03" autoAdjust="0"/>
    <p:restoredTop sz="98224" autoAdjust="0"/>
  </p:normalViewPr>
  <p:slideViewPr>
    <p:cSldViewPr snapToGrid="0" snapToObjects="1">
      <p:cViewPr>
        <p:scale>
          <a:sx n="80" d="100"/>
          <a:sy n="80" d="100"/>
        </p:scale>
        <p:origin x="-1860" y="-756"/>
      </p:cViewPr>
      <p:guideLst>
        <p:guide orient="horz" pos="2160"/>
        <p:guide pos="2880"/>
      </p:guideLst>
    </p:cSldViewPr>
  </p:slideViewPr>
  <p:notesTextViewPr>
    <p:cViewPr>
      <p:scale>
        <a:sx n="100" d="100"/>
        <a:sy n="100" d="100"/>
      </p:scale>
      <p:origin x="0" y="0"/>
    </p:cViewPr>
  </p:notesTextViewPr>
  <p:sorterViewPr>
    <p:cViewPr>
      <p:scale>
        <a:sx n="80" d="100"/>
        <a:sy n="80" d="100"/>
      </p:scale>
      <p:origin x="0" y="531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19E237-E748-4B30-88C4-BE77DFA9F34F}" type="datetimeFigureOut">
              <a:rPr lang="en-US" smtClean="0"/>
              <a:t>02/10/2017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711C79-2E29-493C-B9FC-2F4D1C520F60}" type="slidenum">
              <a:rPr lang="en-US" smtClean="0"/>
              <a:t>‹#›</a:t>
            </a:fld>
            <a:endParaRPr lang="en-US"/>
          </a:p>
        </p:txBody>
      </p:sp>
    </p:spTree>
    <p:extLst>
      <p:ext uri="{BB962C8B-B14F-4D97-AF65-F5344CB8AC3E}">
        <p14:creationId xmlns:p14="http://schemas.microsoft.com/office/powerpoint/2010/main" val="6840218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baseline="0" dirty="0" smtClean="0"/>
              <a:t>We all recognize the increasing demand for the provision of weather and climate information and as a result the increase of new entrants into the marketplace. At the same time NMHSs wish to maintain the authoritative voice. This, coupled with the internal challenges of an increasing data volume as we improve model resolution, is leading to significant technical challenges when disseminating information.  We should  strive for the provision of frictionless and seamless  access to our collective data  through a common, consistent set of interfaces.</a:t>
            </a:r>
          </a:p>
          <a:p>
            <a:r>
              <a:rPr lang="en-US" baseline="0" dirty="0" smtClean="0"/>
              <a:t> </a:t>
            </a:r>
          </a:p>
          <a:p>
            <a:r>
              <a:rPr lang="en-US" baseline="0" dirty="0" smtClean="0"/>
              <a:t>We believe as a met community we should work together to address these challenges to protect our authoritative voice and ensure that global aggregators , partners and customers get the best from us. Through the collective creation of standards that allow NMHSs to expose information in a common and consistent format, by defining  and providing web services and APIs that allow programmatic access to all participating NMHSs forecast information and data</a:t>
            </a:r>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pPr>
              <a:defRPr/>
            </a:pPr>
            <a:fld id="{24B08625-5B52-4E62-AD4C-C8C2F9670B7E}" type="slidenum">
              <a:rPr lang="en-GB" smtClean="0">
                <a:solidFill>
                  <a:srgbClr val="1F497D"/>
                </a:solidFill>
              </a:rPr>
              <a:pPr>
                <a:defRPr/>
              </a:pPr>
              <a:t>3</a:t>
            </a:fld>
            <a:endParaRPr lang="en-GB" dirty="0">
              <a:solidFill>
                <a:srgbClr val="1F497D"/>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GB" baseline="0" dirty="0" smtClean="0"/>
              <a:t> </a:t>
            </a:r>
          </a:p>
          <a:p>
            <a:r>
              <a:rPr lang="en-GB" baseline="0" dirty="0" smtClean="0"/>
              <a:t>This knowledge is then turned into computer code inside something that we call the Unified Model.  This is the suite of weather and climate models that ,WMO </a:t>
            </a:r>
            <a:r>
              <a:rPr lang="en-GB" baseline="0" dirty="0" err="1" smtClean="0"/>
              <a:t>Centers</a:t>
            </a:r>
            <a:r>
              <a:rPr lang="en-GB" baseline="0" dirty="0" smtClean="0"/>
              <a:t> operate unique in that they cover all geospatial dimensions in what we call a seamless prediction system.</a:t>
            </a:r>
          </a:p>
          <a:p>
            <a:endParaRPr lang="en-GB" baseline="0" dirty="0" smtClean="0"/>
          </a:p>
          <a:p>
            <a:r>
              <a:rPr lang="en-GB" baseline="0" dirty="0" smtClean="0"/>
              <a:t>the process results in a massive set of data that is the low level model outputs.</a:t>
            </a:r>
          </a:p>
          <a:p>
            <a:endParaRPr lang="en-GB" baseline="0" dirty="0" smtClean="0"/>
          </a:p>
          <a:p>
            <a:r>
              <a:rPr lang="en-GB" baseline="0" dirty="0" smtClean="0"/>
              <a:t>Much of this data is then converted into useful information such as visualisations, graphs and plots</a:t>
            </a:r>
          </a:p>
          <a:p>
            <a:endParaRPr lang="en-GB" baseline="0" dirty="0" smtClean="0"/>
          </a:p>
          <a:p>
            <a:r>
              <a:rPr lang="en-GB" baseline="0" dirty="0" smtClean="0"/>
              <a:t>These create knowledge for our users</a:t>
            </a:r>
          </a:p>
          <a:p>
            <a:endParaRPr lang="en-GB" baseline="0" dirty="0" smtClean="0"/>
          </a:p>
          <a:p>
            <a:r>
              <a:rPr lang="en-GB" baseline="0" dirty="0" smtClean="0"/>
              <a:t>Upon which they can make informed decisions</a:t>
            </a:r>
          </a:p>
          <a:p>
            <a:endParaRPr lang="en-GB" baseline="0" dirty="0" smtClean="0"/>
          </a:p>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pPr>
              <a:defRPr/>
            </a:pPr>
            <a:fld id="{24B08625-5B52-4E62-AD4C-C8C2F9670B7E}" type="slidenum">
              <a:rPr lang="en-GB" smtClean="0">
                <a:solidFill>
                  <a:srgbClr val="1F497D"/>
                </a:solidFill>
              </a:rPr>
              <a:pPr>
                <a:defRPr/>
              </a:pPr>
              <a:t>4</a:t>
            </a:fld>
            <a:endParaRPr lang="en-GB" dirty="0">
              <a:solidFill>
                <a:srgbClr val="1F497D"/>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endParaRPr lang="en-US" smtClean="0">
              <a:latin typeface="Times" pitchFamily="18" charset="0"/>
            </a:endParaRPr>
          </a:p>
        </p:txBody>
      </p:sp>
      <p:sp>
        <p:nvSpPr>
          <p:cNvPr id="101380" name="Slide Number Placeholder 3"/>
          <p:cNvSpPr txBox="1">
            <a:spLocks noGrp="1"/>
          </p:cNvSpPr>
          <p:nvPr/>
        </p:nvSpPr>
        <p:spPr bwMode="auto">
          <a:xfrm>
            <a:off x="3884615" y="8685213"/>
            <a:ext cx="2971800" cy="457200"/>
          </a:xfrm>
          <a:prstGeom prst="rect">
            <a:avLst/>
          </a:prstGeom>
          <a:noFill/>
          <a:ln w="9525">
            <a:noFill/>
            <a:miter lim="800000"/>
            <a:headEnd/>
            <a:tailEnd/>
          </a:ln>
        </p:spPr>
        <p:txBody>
          <a:bodyPr anchor="b"/>
          <a:lstStyle/>
          <a:p>
            <a:pPr algn="r" eaLnBrk="0" hangingPunct="0"/>
            <a:fld id="{1D965C9D-3B7D-430A-AE32-819958F6A9BC}" type="slidenum">
              <a:rPr lang="en-US" altLang="en-US" sz="1200">
                <a:solidFill>
                  <a:prstClr val="black"/>
                </a:solidFill>
                <a:latin typeface="Times" pitchFamily="18" charset="0"/>
              </a:rPr>
              <a:pPr algn="r" eaLnBrk="0" hangingPunct="0"/>
              <a:t>6</a:t>
            </a:fld>
            <a:endParaRPr lang="en-US" altLang="en-US" sz="1200">
              <a:solidFill>
                <a:prstClr val="black"/>
              </a:solidFill>
              <a:latin typeface="Times" pitchFamily="18" charset="0"/>
            </a:endParaRPr>
          </a:p>
        </p:txBody>
      </p:sp>
    </p:spTree>
    <p:extLst>
      <p:ext uri="{BB962C8B-B14F-4D97-AF65-F5344CB8AC3E}">
        <p14:creationId xmlns:p14="http://schemas.microsoft.com/office/powerpoint/2010/main" val="2959933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noProof="0" dirty="0" smtClean="0">
                <a:solidFill>
                  <a:srgbClr val="C00000"/>
                </a:solidFill>
              </a:rPr>
              <a:t>I</a:t>
            </a:r>
            <a:r>
              <a:rPr lang="en-US" baseline="0" noProof="0" dirty="0" smtClean="0">
                <a:solidFill>
                  <a:srgbClr val="C00000"/>
                </a:solidFill>
              </a:rPr>
              <a:t> believe </a:t>
            </a:r>
            <a:r>
              <a:rPr lang="en-US" b="0" i="1" baseline="0" noProof="0" dirty="0" smtClean="0">
                <a:solidFill>
                  <a:srgbClr val="C00000"/>
                </a:solidFill>
              </a:rPr>
              <a:t>a small correction needed to be </a:t>
            </a:r>
            <a:r>
              <a:rPr lang="en-US" b="0" i="0" baseline="0" noProof="0" dirty="0" smtClean="0">
                <a:solidFill>
                  <a:srgbClr val="C00000"/>
                </a:solidFill>
              </a:rPr>
              <a:t>made </a:t>
            </a:r>
            <a:r>
              <a:rPr lang="en-US" i="0" baseline="0" noProof="0" dirty="0" smtClean="0">
                <a:solidFill>
                  <a:srgbClr val="C00000"/>
                </a:solidFill>
              </a:rPr>
              <a:t>to the operational graphic </a:t>
            </a:r>
            <a:r>
              <a:rPr lang="en-US" baseline="0" noProof="0" dirty="0" smtClean="0">
                <a:solidFill>
                  <a:srgbClr val="C00000"/>
                </a:solidFill>
              </a:rPr>
              <a:t> shown in the Strategic Plan: </a:t>
            </a:r>
          </a:p>
          <a:p>
            <a:endParaRPr lang="en-US" baseline="0" noProof="0" dirty="0" smtClean="0">
              <a:solidFill>
                <a:srgbClr val="C00000"/>
              </a:solidFill>
            </a:endParaRPr>
          </a:p>
          <a:p>
            <a:r>
              <a:rPr lang="en-US" noProof="0" dirty="0" smtClean="0"/>
              <a:t>We need to consider</a:t>
            </a:r>
            <a:r>
              <a:rPr lang="en-US" baseline="0" noProof="0" dirty="0" smtClean="0"/>
              <a:t> </a:t>
            </a:r>
            <a:r>
              <a:rPr lang="en-US" b="1" i="1" baseline="0" noProof="0" dirty="0" smtClean="0"/>
              <a:t>services delivery as the link between operations of WMO function-based business and various application areas. </a:t>
            </a:r>
          </a:p>
          <a:p>
            <a:endParaRPr lang="en-US" b="1" i="1" baseline="0" noProof="0" dirty="0" smtClean="0"/>
          </a:p>
          <a:p>
            <a:r>
              <a:rPr lang="en-US" b="1" i="1" baseline="0" noProof="0" dirty="0" smtClean="0"/>
              <a:t>Application and services are hub for the linkages between the core business/function based business and the global societal benefits  and relevant goals of UN Agendas </a:t>
            </a:r>
          </a:p>
          <a:p>
            <a:endParaRPr lang="en-US" b="1" i="1" baseline="0" noProof="0" dirty="0" smtClean="0"/>
          </a:p>
          <a:p>
            <a:r>
              <a:rPr lang="en-US" b="1" i="1" baseline="0" noProof="0" dirty="0" smtClean="0"/>
              <a:t>We can consider this approach as providing the menus with variety of basic products and processing capabilities for variety of services to support various applications areas which are growing in number</a:t>
            </a:r>
            <a:r>
              <a:rPr lang="en-US" baseline="0" noProof="0" dirty="0" smtClean="0"/>
              <a:t> according to users requirements and needs (Public weather services, Agriculture, Marine, Aviation , Transportation, Health, Tourism etc.)</a:t>
            </a:r>
          </a:p>
          <a:p>
            <a:endParaRPr lang="fr-CH" baseline="0" noProof="0" dirty="0" smtClean="0"/>
          </a:p>
          <a:p>
            <a:r>
              <a:rPr lang="fr-CH" baseline="0" noProof="0" dirty="0" err="1" smtClean="0"/>
              <a:t>Therefore</a:t>
            </a:r>
            <a:r>
              <a:rPr lang="fr-CH" baseline="0" noProof="0" dirty="0" smtClean="0"/>
              <a:t>, It </a:t>
            </a:r>
            <a:r>
              <a:rPr lang="fr-CH" baseline="0" noProof="0" dirty="0" err="1" smtClean="0"/>
              <a:t>might</a:t>
            </a:r>
            <a:r>
              <a:rPr lang="fr-CH" baseline="0" noProof="0" dirty="0" smtClean="0"/>
              <a:t> </a:t>
            </a:r>
            <a:r>
              <a:rPr lang="fr-CH" baseline="0" noProof="0" dirty="0" err="1" smtClean="0"/>
              <a:t>be</a:t>
            </a:r>
            <a:r>
              <a:rPr lang="fr-CH" baseline="0" noProof="0" dirty="0" smtClean="0"/>
              <a:t> right time to </a:t>
            </a:r>
            <a:r>
              <a:rPr lang="fr-CH" baseline="0" noProof="0" dirty="0" err="1" smtClean="0"/>
              <a:t>consider</a:t>
            </a:r>
            <a:r>
              <a:rPr lang="fr-CH" baseline="0" noProof="0" dirty="0" smtClean="0"/>
              <a:t> the </a:t>
            </a:r>
            <a:r>
              <a:rPr lang="fr-CH" baseline="0" noProof="0" dirty="0" err="1" smtClean="0"/>
              <a:t>further</a:t>
            </a:r>
            <a:r>
              <a:rPr lang="fr-CH" baseline="0" noProof="0" dirty="0" smtClean="0"/>
              <a:t> </a:t>
            </a:r>
            <a:r>
              <a:rPr lang="fr-CH" baseline="0" noProof="0" dirty="0" err="1" smtClean="0"/>
              <a:t>developement</a:t>
            </a:r>
            <a:r>
              <a:rPr lang="fr-CH" baseline="0" noProof="0" dirty="0" smtClean="0"/>
              <a:t> of a </a:t>
            </a:r>
            <a:r>
              <a:rPr lang="fr-CH" baseline="0" noProof="0" dirty="0" err="1" smtClean="0"/>
              <a:t>seperate</a:t>
            </a:r>
            <a:r>
              <a:rPr lang="fr-CH" baseline="0" noProof="0" dirty="0" smtClean="0"/>
              <a:t> service </a:t>
            </a:r>
            <a:r>
              <a:rPr lang="fr-CH" baseline="0" noProof="0" dirty="0" err="1" smtClean="0"/>
              <a:t>delivery</a:t>
            </a:r>
            <a:r>
              <a:rPr lang="fr-CH" baseline="0" noProof="0" dirty="0" smtClean="0"/>
              <a:t> area as a </a:t>
            </a:r>
            <a:r>
              <a:rPr lang="fr-CH" baseline="0" noProof="0" dirty="0" err="1" smtClean="0"/>
              <a:t>common</a:t>
            </a:r>
            <a:r>
              <a:rPr lang="fr-CH" baseline="0" noProof="0" dirty="0" smtClean="0"/>
              <a:t> </a:t>
            </a:r>
            <a:r>
              <a:rPr lang="fr-CH" baseline="0" noProof="0" dirty="0" err="1" smtClean="0"/>
              <a:t>capacity</a:t>
            </a:r>
            <a:r>
              <a:rPr lang="fr-CH" baseline="0" noProof="0" dirty="0" smtClean="0"/>
              <a:t> for service </a:t>
            </a:r>
            <a:r>
              <a:rPr lang="fr-CH" baseline="0" noProof="0" dirty="0" err="1" smtClean="0"/>
              <a:t>related</a:t>
            </a:r>
            <a:r>
              <a:rPr lang="fr-CH" baseline="0" noProof="0" dirty="0" smtClean="0"/>
              <a:t> </a:t>
            </a:r>
            <a:r>
              <a:rPr lang="fr-CH" baseline="0" noProof="0" dirty="0" err="1" smtClean="0"/>
              <a:t>product</a:t>
            </a:r>
            <a:r>
              <a:rPr lang="fr-CH" baseline="0" noProof="0" dirty="0" smtClean="0"/>
              <a:t> </a:t>
            </a:r>
            <a:r>
              <a:rPr lang="fr-CH" baseline="0" noProof="0" dirty="0" err="1" smtClean="0"/>
              <a:t>generation</a:t>
            </a:r>
            <a:r>
              <a:rPr lang="fr-CH" baseline="0" noProof="0" dirty="0" smtClean="0"/>
              <a:t> </a:t>
            </a:r>
            <a:r>
              <a:rPr lang="fr-CH" baseline="0" noProof="0" dirty="0" err="1" smtClean="0"/>
              <a:t>which</a:t>
            </a:r>
            <a:r>
              <a:rPr lang="fr-CH" baseline="0" noProof="0" dirty="0" smtClean="0"/>
              <a:t> </a:t>
            </a:r>
            <a:r>
              <a:rPr lang="fr-CH" baseline="0" noProof="0" dirty="0" err="1" smtClean="0"/>
              <a:t>can</a:t>
            </a:r>
            <a:r>
              <a:rPr lang="fr-CH" baseline="0" noProof="0" dirty="0" smtClean="0"/>
              <a:t> </a:t>
            </a:r>
            <a:r>
              <a:rPr lang="fr-CH" baseline="0" noProof="0" dirty="0" err="1" smtClean="0"/>
              <a:t>be</a:t>
            </a:r>
            <a:r>
              <a:rPr lang="fr-CH" baseline="0" noProof="0" dirty="0" smtClean="0"/>
              <a:t> </a:t>
            </a:r>
            <a:r>
              <a:rPr lang="fr-CH" baseline="0" noProof="0" dirty="0" err="1" smtClean="0"/>
              <a:t>utilised</a:t>
            </a:r>
            <a:r>
              <a:rPr lang="fr-CH" baseline="0" noProof="0" dirty="0" smtClean="0"/>
              <a:t> </a:t>
            </a:r>
            <a:r>
              <a:rPr lang="fr-CH" baseline="0" noProof="0" dirty="0" err="1" smtClean="0"/>
              <a:t>better</a:t>
            </a:r>
            <a:r>
              <a:rPr lang="fr-CH" baseline="0" noProof="0" dirty="0" smtClean="0"/>
              <a:t> by all the application areas. </a:t>
            </a:r>
            <a:endParaRPr lang="en-US" noProof="0" dirty="0"/>
          </a:p>
        </p:txBody>
      </p:sp>
      <p:sp>
        <p:nvSpPr>
          <p:cNvPr id="4" name="Slide Number Placeholder 3"/>
          <p:cNvSpPr>
            <a:spLocks noGrp="1"/>
          </p:cNvSpPr>
          <p:nvPr>
            <p:ph type="sldNum" sz="quarter" idx="10"/>
          </p:nvPr>
        </p:nvSpPr>
        <p:spPr/>
        <p:txBody>
          <a:bodyPr/>
          <a:lstStyle/>
          <a:p>
            <a:fld id="{ADF130CD-B80A-4072-9FD7-D3DD0C1FE040}" type="slidenum">
              <a:rPr lang="en-GB" smtClean="0">
                <a:solidFill>
                  <a:prstClr val="black"/>
                </a:solidFill>
              </a:rPr>
              <a:pPr/>
              <a:t>7</a:t>
            </a:fld>
            <a:endParaRPr lang="en-GB">
              <a:solidFill>
                <a:prstClr val="black"/>
              </a:solidFill>
            </a:endParaRPr>
          </a:p>
        </p:txBody>
      </p:sp>
    </p:spTree>
    <p:extLst>
      <p:ext uri="{BB962C8B-B14F-4D97-AF65-F5344CB8AC3E}">
        <p14:creationId xmlns:p14="http://schemas.microsoft.com/office/powerpoint/2010/main" val="15063812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711C79-2E29-493C-B9FC-2F4D1C520F60}" type="slidenum">
              <a:rPr lang="en-US" smtClean="0"/>
              <a:t>13</a:t>
            </a:fld>
            <a:endParaRPr lang="en-US"/>
          </a:p>
        </p:txBody>
      </p:sp>
    </p:spTree>
    <p:extLst>
      <p:ext uri="{BB962C8B-B14F-4D97-AF65-F5344CB8AC3E}">
        <p14:creationId xmlns:p14="http://schemas.microsoft.com/office/powerpoint/2010/main" val="10822971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5.jpe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jpeg"/><Relationship Id="rId9" Type="http://schemas.openxmlformats.org/officeDocument/2006/relationships/image" Target="../media/image2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29.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1"/>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390646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 option 1">
    <p:spTree>
      <p:nvGrpSpPr>
        <p:cNvPr id="1" name=""/>
        <p:cNvGrpSpPr/>
        <p:nvPr/>
      </p:nvGrpSpPr>
      <p:grpSpPr>
        <a:xfrm>
          <a:off x="0" y="0"/>
          <a:ext cx="0" cy="0"/>
          <a:chOff x="0" y="0"/>
          <a:chExt cx="0" cy="0"/>
        </a:xfrm>
      </p:grpSpPr>
      <p:pic>
        <p:nvPicPr>
          <p:cNvPr id="5" name="Picture 2" descr="powerpoint-backg-office.jpg"/>
          <p:cNvPicPr>
            <a:picLocks noChangeAspect="1"/>
          </p:cNvPicPr>
          <p:nvPr userDrawn="1"/>
        </p:nvPicPr>
        <p:blipFill>
          <a:blip r:embed="rId2" cstate="screen"/>
          <a:srcRect/>
          <a:stretch>
            <a:fillRect/>
          </a:stretch>
        </p:blipFill>
        <p:spPr bwMode="auto">
          <a:xfrm>
            <a:off x="0" y="0"/>
            <a:ext cx="9144000" cy="6858000"/>
          </a:xfrm>
          <a:prstGeom prst="rect">
            <a:avLst/>
          </a:prstGeom>
          <a:noFill/>
          <a:ln w="9525">
            <a:noFill/>
            <a:miter lim="800000"/>
            <a:headEnd/>
            <a:tailEnd/>
          </a:ln>
        </p:spPr>
      </p:pic>
      <p:sp>
        <p:nvSpPr>
          <p:cNvPr id="6" name="Rectangle 5"/>
          <p:cNvSpPr/>
          <p:nvPr userDrawn="1"/>
        </p:nvSpPr>
        <p:spPr bwMode="auto">
          <a:xfrm>
            <a:off x="0" y="0"/>
            <a:ext cx="9144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a:lstStyle/>
          <a:p>
            <a:pPr defTabSz="914400"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cs typeface="ＭＳ Ｐゴシック" charset="0"/>
            </a:endParaRPr>
          </a:p>
        </p:txBody>
      </p:sp>
      <p:sp>
        <p:nvSpPr>
          <p:cNvPr id="9" name="Rectangle 2"/>
          <p:cNvSpPr>
            <a:spLocks noGrp="1" noChangeArrowheads="1"/>
          </p:cNvSpPr>
          <p:nvPr>
            <p:ph type="ctrTitle"/>
          </p:nvPr>
        </p:nvSpPr>
        <p:spPr>
          <a:xfrm>
            <a:off x="1547665" y="321555"/>
            <a:ext cx="7416824" cy="1246208"/>
          </a:xfrm>
          <a:prstGeom prst="rect">
            <a:avLst/>
          </a:prstGeom>
          <a:ln>
            <a:noFill/>
          </a:ln>
        </p:spPr>
        <p:txBody>
          <a:bodyPr anchor="b" anchorCtr="0"/>
          <a:lstStyle>
            <a:lvl1pPr>
              <a:defRPr sz="3600" baseline="0">
                <a:ln>
                  <a:noFill/>
                </a:ln>
                <a:solidFill>
                  <a:schemeClr val="tx1"/>
                </a:solidFill>
              </a:defRPr>
            </a:lvl1pPr>
          </a:lstStyle>
          <a:p>
            <a:r>
              <a:rPr lang="en-GB" dirty="0" smtClean="0"/>
              <a:t>Click to edit Master title style</a:t>
            </a:r>
            <a:endParaRPr lang="en-US" dirty="0"/>
          </a:p>
        </p:txBody>
      </p:sp>
      <p:sp>
        <p:nvSpPr>
          <p:cNvPr id="10" name="Rectangle 3"/>
          <p:cNvSpPr>
            <a:spLocks noGrp="1" noChangeArrowheads="1"/>
          </p:cNvSpPr>
          <p:nvPr>
            <p:ph type="subTitle" idx="1"/>
          </p:nvPr>
        </p:nvSpPr>
        <p:spPr>
          <a:xfrm>
            <a:off x="1547665" y="1604800"/>
            <a:ext cx="7416824" cy="672075"/>
          </a:xfrm>
          <a:prstGeom prst="rect">
            <a:avLst/>
          </a:prstGeom>
        </p:spPr>
        <p:txBody>
          <a:bodyPr/>
          <a:lstStyle>
            <a:lvl1pPr marL="0" indent="0">
              <a:buFontTx/>
              <a:buNone/>
              <a:defRPr sz="2000">
                <a:solidFill>
                  <a:srgbClr val="FFFFFF"/>
                </a:solidFill>
              </a:defRPr>
            </a:lvl1pPr>
          </a:lstStyle>
          <a:p>
            <a:r>
              <a:rPr lang="en-GB" smtClean="0"/>
              <a:t>Click to edit Master subtitle style</a:t>
            </a:r>
            <a:endParaRPr lang="en-US" dirty="0"/>
          </a:p>
        </p:txBody>
      </p:sp>
      <p:sp>
        <p:nvSpPr>
          <p:cNvPr id="15" name="Text Placeholder 14"/>
          <p:cNvSpPr>
            <a:spLocks noGrp="1"/>
          </p:cNvSpPr>
          <p:nvPr>
            <p:ph type="body" sz="quarter" idx="10"/>
          </p:nvPr>
        </p:nvSpPr>
        <p:spPr>
          <a:xfrm>
            <a:off x="1547813" y="2167246"/>
            <a:ext cx="7416675" cy="480053"/>
          </a:xfrm>
          <a:prstGeom prst="rect">
            <a:avLst/>
          </a:prstGeom>
        </p:spPr>
        <p:txBody>
          <a:bodyPr vert="horz"/>
          <a:lstStyle>
            <a:lvl1pPr marL="0" indent="0">
              <a:buNone/>
              <a:defRPr sz="1600">
                <a:solidFill>
                  <a:schemeClr val="tx1"/>
                </a:solidFill>
              </a:defRPr>
            </a:lvl1pPr>
          </a:lstStyle>
          <a:p>
            <a:pPr lvl="0"/>
            <a:r>
              <a:rPr lang="en-GB" smtClean="0"/>
              <a:t>Click to edit Master text styles</a:t>
            </a:r>
          </a:p>
        </p:txBody>
      </p:sp>
    </p:spTree>
    <p:extLst>
      <p:ext uri="{BB962C8B-B14F-4D97-AF65-F5344CB8AC3E}">
        <p14:creationId xmlns:p14="http://schemas.microsoft.com/office/powerpoint/2010/main" val="2323247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over option 1">
    <p:spTree>
      <p:nvGrpSpPr>
        <p:cNvPr id="1" name=""/>
        <p:cNvGrpSpPr/>
        <p:nvPr/>
      </p:nvGrpSpPr>
      <p:grpSpPr>
        <a:xfrm>
          <a:off x="0" y="0"/>
          <a:ext cx="0" cy="0"/>
          <a:chOff x="0" y="0"/>
          <a:chExt cx="0" cy="0"/>
        </a:xfrm>
      </p:grpSpPr>
      <p:sp>
        <p:nvSpPr>
          <p:cNvPr id="5" name="Rectangle 4"/>
          <p:cNvSpPr/>
          <p:nvPr userDrawn="1"/>
        </p:nvSpPr>
        <p:spPr bwMode="auto">
          <a:xfrm>
            <a:off x="0" y="0"/>
            <a:ext cx="9144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a:lstStyle/>
          <a:p>
            <a:pPr defTabSz="914400"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cs typeface="ＭＳ Ｐゴシック" charset="0"/>
            </a:endParaRPr>
          </a:p>
        </p:txBody>
      </p:sp>
      <p:pic>
        <p:nvPicPr>
          <p:cNvPr id="6" name="Picture 3" descr="16-9-powerpoint-cover.jpg"/>
          <p:cNvPicPr>
            <a:picLocks noChangeAspect="1"/>
          </p:cNvPicPr>
          <p:nvPr userDrawn="1"/>
        </p:nvPicPr>
        <p:blipFill>
          <a:blip r:embed="rId2" cstate="screen"/>
          <a:srcRect/>
          <a:stretch>
            <a:fillRect/>
          </a:stretch>
        </p:blipFill>
        <p:spPr bwMode="auto">
          <a:xfrm>
            <a:off x="0" y="0"/>
            <a:ext cx="9144000" cy="6858000"/>
          </a:xfrm>
          <a:prstGeom prst="rect">
            <a:avLst/>
          </a:prstGeom>
          <a:noFill/>
          <a:ln w="9525">
            <a:noFill/>
            <a:miter lim="800000"/>
            <a:headEnd/>
            <a:tailEnd/>
          </a:ln>
        </p:spPr>
      </p:pic>
      <p:sp>
        <p:nvSpPr>
          <p:cNvPr id="9" name="Rectangle 2"/>
          <p:cNvSpPr>
            <a:spLocks noGrp="1" noChangeArrowheads="1"/>
          </p:cNvSpPr>
          <p:nvPr>
            <p:ph type="ctrTitle"/>
          </p:nvPr>
        </p:nvSpPr>
        <p:spPr>
          <a:xfrm>
            <a:off x="1547665" y="321555"/>
            <a:ext cx="7416824" cy="1246208"/>
          </a:xfrm>
          <a:prstGeom prst="rect">
            <a:avLst/>
          </a:prstGeom>
          <a:ln>
            <a:noFill/>
          </a:ln>
        </p:spPr>
        <p:txBody>
          <a:bodyPr anchor="b" anchorCtr="0"/>
          <a:lstStyle>
            <a:lvl1pPr>
              <a:defRPr sz="3600" baseline="0">
                <a:ln>
                  <a:noFill/>
                </a:ln>
                <a:solidFill>
                  <a:schemeClr val="tx1"/>
                </a:solidFill>
              </a:defRPr>
            </a:lvl1pPr>
          </a:lstStyle>
          <a:p>
            <a:r>
              <a:rPr lang="en-GB" smtClean="0"/>
              <a:t>Click to edit Master title style</a:t>
            </a:r>
            <a:endParaRPr lang="en-US" dirty="0"/>
          </a:p>
        </p:txBody>
      </p:sp>
      <p:sp>
        <p:nvSpPr>
          <p:cNvPr id="10" name="Rectangle 3"/>
          <p:cNvSpPr>
            <a:spLocks noGrp="1" noChangeArrowheads="1"/>
          </p:cNvSpPr>
          <p:nvPr>
            <p:ph type="subTitle" idx="1"/>
          </p:nvPr>
        </p:nvSpPr>
        <p:spPr>
          <a:xfrm>
            <a:off x="1547665" y="1604800"/>
            <a:ext cx="7416824" cy="672075"/>
          </a:xfrm>
          <a:prstGeom prst="rect">
            <a:avLst/>
          </a:prstGeom>
        </p:spPr>
        <p:txBody>
          <a:bodyPr/>
          <a:lstStyle>
            <a:lvl1pPr marL="0" indent="0">
              <a:buFontTx/>
              <a:buNone/>
              <a:defRPr sz="2000">
                <a:solidFill>
                  <a:srgbClr val="FFFFFF"/>
                </a:solidFill>
              </a:defRPr>
            </a:lvl1pPr>
          </a:lstStyle>
          <a:p>
            <a:r>
              <a:rPr lang="en-GB" smtClean="0"/>
              <a:t>Click to edit Master subtitle style</a:t>
            </a:r>
            <a:endParaRPr lang="en-US" dirty="0"/>
          </a:p>
        </p:txBody>
      </p:sp>
      <p:sp>
        <p:nvSpPr>
          <p:cNvPr id="15" name="Text Placeholder 14"/>
          <p:cNvSpPr>
            <a:spLocks noGrp="1"/>
          </p:cNvSpPr>
          <p:nvPr>
            <p:ph type="body" sz="quarter" idx="10"/>
          </p:nvPr>
        </p:nvSpPr>
        <p:spPr>
          <a:xfrm>
            <a:off x="1547813" y="2167246"/>
            <a:ext cx="7416675" cy="480053"/>
          </a:xfrm>
          <a:prstGeom prst="rect">
            <a:avLst/>
          </a:prstGeom>
        </p:spPr>
        <p:txBody>
          <a:bodyPr vert="horz"/>
          <a:lstStyle>
            <a:lvl1pPr marL="0" indent="0">
              <a:buNone/>
              <a:defRPr sz="1600">
                <a:solidFill>
                  <a:schemeClr val="tx1"/>
                </a:solidFill>
              </a:defRPr>
            </a:lvl1pPr>
          </a:lstStyle>
          <a:p>
            <a:pPr lvl="0"/>
            <a:r>
              <a:rPr lang="en-GB" smtClean="0"/>
              <a:t>Click to edit Master text styles</a:t>
            </a:r>
          </a:p>
        </p:txBody>
      </p:sp>
    </p:spTree>
    <p:extLst>
      <p:ext uri="{BB962C8B-B14F-4D97-AF65-F5344CB8AC3E}">
        <p14:creationId xmlns:p14="http://schemas.microsoft.com/office/powerpoint/2010/main" val="4059565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ock - measuring">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Rectangle 1"/>
          <p:cNvSpPr/>
          <p:nvPr userDrawn="1"/>
        </p:nvSpPr>
        <p:spPr bwMode="auto">
          <a:xfrm>
            <a:off x="0" y="0"/>
            <a:ext cx="9144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a:lstStyle/>
          <a:p>
            <a:pPr defTabSz="914400"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cs typeface="ＭＳ Ｐゴシック" charset="0"/>
            </a:endParaRPr>
          </a:p>
        </p:txBody>
      </p:sp>
      <p:sp>
        <p:nvSpPr>
          <p:cNvPr id="3" name="Rectangle 2"/>
          <p:cNvSpPr txBox="1">
            <a:spLocks noChangeArrowheads="1"/>
          </p:cNvSpPr>
          <p:nvPr userDrawn="1"/>
        </p:nvSpPr>
        <p:spPr>
          <a:xfrm>
            <a:off x="1547815" y="319618"/>
            <a:ext cx="7416800" cy="1246716"/>
          </a:xfrm>
          <a:prstGeom prst="rect">
            <a:avLst/>
          </a:prstGeom>
          <a:ln>
            <a:noFill/>
          </a:ln>
        </p:spPr>
        <p:txBody>
          <a:bodyPr anchor="b"/>
          <a:lstStyle>
            <a:lvl1pPr algn="l" rtl="0" eaLnBrk="0" fontAlgn="base" hangingPunct="0">
              <a:lnSpc>
                <a:spcPct val="85000"/>
              </a:lnSpc>
              <a:spcBef>
                <a:spcPct val="0"/>
              </a:spcBef>
              <a:spcAft>
                <a:spcPct val="0"/>
              </a:spcAft>
              <a:defRPr sz="3600" baseline="0">
                <a:ln>
                  <a:noFill/>
                </a:ln>
                <a:solidFill>
                  <a:schemeClr val="tx1"/>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200" algn="l" rtl="0" fontAlgn="base">
              <a:lnSpc>
                <a:spcPct val="85000"/>
              </a:lnSpc>
              <a:spcBef>
                <a:spcPct val="0"/>
              </a:spcBef>
              <a:spcAft>
                <a:spcPct val="0"/>
              </a:spcAft>
              <a:defRPr sz="4000">
                <a:solidFill>
                  <a:srgbClr val="FFFFFF"/>
                </a:solidFill>
                <a:latin typeface="Arial" charset="0"/>
              </a:defRPr>
            </a:lvl6pPr>
            <a:lvl7pPr marL="914400" algn="l" rtl="0" fontAlgn="base">
              <a:lnSpc>
                <a:spcPct val="85000"/>
              </a:lnSpc>
              <a:spcBef>
                <a:spcPct val="0"/>
              </a:spcBef>
              <a:spcAft>
                <a:spcPct val="0"/>
              </a:spcAft>
              <a:defRPr sz="4000">
                <a:solidFill>
                  <a:srgbClr val="FFFFFF"/>
                </a:solidFill>
                <a:latin typeface="Arial" charset="0"/>
              </a:defRPr>
            </a:lvl7pPr>
            <a:lvl8pPr marL="1371600" algn="l" rtl="0" fontAlgn="base">
              <a:lnSpc>
                <a:spcPct val="85000"/>
              </a:lnSpc>
              <a:spcBef>
                <a:spcPct val="0"/>
              </a:spcBef>
              <a:spcAft>
                <a:spcPct val="0"/>
              </a:spcAft>
              <a:defRPr sz="4000">
                <a:solidFill>
                  <a:srgbClr val="FFFFFF"/>
                </a:solidFill>
                <a:latin typeface="Arial" charset="0"/>
              </a:defRPr>
            </a:lvl8pPr>
            <a:lvl9pPr marL="1828800" algn="l" rtl="0" fontAlgn="base">
              <a:lnSpc>
                <a:spcPct val="85000"/>
              </a:lnSpc>
              <a:spcBef>
                <a:spcPct val="0"/>
              </a:spcBef>
              <a:spcAft>
                <a:spcPct val="0"/>
              </a:spcAft>
              <a:defRPr sz="4000">
                <a:solidFill>
                  <a:srgbClr val="FFFFFF"/>
                </a:solidFill>
                <a:latin typeface="Arial" charset="0"/>
              </a:defRPr>
            </a:lvl9pPr>
          </a:lstStyle>
          <a:p>
            <a:pPr defTabSz="914400">
              <a:defRPr/>
            </a:pPr>
            <a:r>
              <a:rPr lang="en-US" dirty="0" smtClean="0">
                <a:solidFill>
                  <a:srgbClr val="FFFFFF"/>
                </a:solidFill>
              </a:rPr>
              <a:t>Measuring</a:t>
            </a:r>
            <a:endParaRPr lang="en-US" dirty="0">
              <a:solidFill>
                <a:srgbClr val="FFFFFF"/>
              </a:solidFill>
            </a:endParaRPr>
          </a:p>
        </p:txBody>
      </p:sp>
      <p:pic>
        <p:nvPicPr>
          <p:cNvPr id="4" name="Picture 68" descr="Accuracy-Thermometers"/>
          <p:cNvPicPr>
            <a:picLocks noChangeAspect="1" noChangeArrowheads="1"/>
          </p:cNvPicPr>
          <p:nvPr userDrawn="1"/>
        </p:nvPicPr>
        <p:blipFill>
          <a:blip r:embed="rId3" cstate="screen"/>
          <a:srcRect/>
          <a:stretch>
            <a:fillRect/>
          </a:stretch>
        </p:blipFill>
        <p:spPr bwMode="auto">
          <a:xfrm>
            <a:off x="6156326" y="455089"/>
            <a:ext cx="2170113" cy="6902449"/>
          </a:xfrm>
          <a:prstGeom prst="rect">
            <a:avLst/>
          </a:prstGeom>
          <a:noFill/>
          <a:ln w="9525">
            <a:noFill/>
            <a:miter lim="800000"/>
            <a:headEnd/>
            <a:tailEnd/>
          </a:ln>
        </p:spPr>
      </p:pic>
      <p:pic>
        <p:nvPicPr>
          <p:cNvPr id="5" name="Picture 69" descr="Accuracy-Thermometers-mercury"/>
          <p:cNvPicPr>
            <a:picLocks noChangeAspect="1" noChangeArrowheads="1"/>
          </p:cNvPicPr>
          <p:nvPr userDrawn="1"/>
        </p:nvPicPr>
        <p:blipFill>
          <a:blip r:embed="rId4" cstate="screen"/>
          <a:srcRect/>
          <a:stretch>
            <a:fillRect/>
          </a:stretch>
        </p:blipFill>
        <p:spPr bwMode="auto">
          <a:xfrm>
            <a:off x="6165854" y="452967"/>
            <a:ext cx="2155825" cy="6904567"/>
          </a:xfrm>
          <a:prstGeom prst="rect">
            <a:avLst/>
          </a:prstGeom>
          <a:noFill/>
          <a:ln w="9525">
            <a:noFill/>
            <a:miter lim="800000"/>
            <a:headEnd/>
            <a:tailEnd/>
          </a:ln>
        </p:spPr>
      </p:pic>
      <p:sp>
        <p:nvSpPr>
          <p:cNvPr id="6" name="Text Box 25"/>
          <p:cNvSpPr txBox="1">
            <a:spLocks noChangeArrowheads="1"/>
          </p:cNvSpPr>
          <p:nvPr userDrawn="1"/>
        </p:nvSpPr>
        <p:spPr bwMode="auto">
          <a:xfrm>
            <a:off x="6588125" y="5336123"/>
            <a:ext cx="1341438" cy="510909"/>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914400" fontAlgn="base">
              <a:lnSpc>
                <a:spcPct val="85000"/>
              </a:lnSpc>
              <a:spcBef>
                <a:spcPct val="50000"/>
              </a:spcBef>
              <a:spcAft>
                <a:spcPct val="0"/>
              </a:spcAft>
              <a:defRPr/>
            </a:pPr>
            <a:r>
              <a:rPr lang="en-US" sz="800" dirty="0" smtClean="0">
                <a:solidFill>
                  <a:srgbClr val="000000"/>
                </a:solidFill>
              </a:rPr>
              <a:t>Next day</a:t>
            </a:r>
            <a:br>
              <a:rPr lang="en-US" sz="800" dirty="0" smtClean="0">
                <a:solidFill>
                  <a:srgbClr val="000000"/>
                </a:solidFill>
              </a:rPr>
            </a:br>
            <a:r>
              <a:rPr lang="en-US" sz="800" dirty="0" smtClean="0">
                <a:solidFill>
                  <a:srgbClr val="000000"/>
                </a:solidFill>
              </a:rPr>
              <a:t>temperature</a:t>
            </a:r>
            <a:br>
              <a:rPr lang="en-US" sz="800" dirty="0" smtClean="0">
                <a:solidFill>
                  <a:srgbClr val="000000"/>
                </a:solidFill>
              </a:rPr>
            </a:br>
            <a:r>
              <a:rPr lang="en-US" sz="800" dirty="0" smtClean="0">
                <a:solidFill>
                  <a:srgbClr val="000000"/>
                </a:solidFill>
              </a:rPr>
              <a:t>forecasting</a:t>
            </a:r>
            <a:br>
              <a:rPr lang="en-US" sz="800" dirty="0" smtClean="0">
                <a:solidFill>
                  <a:srgbClr val="000000"/>
                </a:solidFill>
              </a:rPr>
            </a:br>
            <a:r>
              <a:rPr lang="en-US" sz="800" dirty="0" smtClean="0">
                <a:solidFill>
                  <a:srgbClr val="000000"/>
                </a:solidFill>
              </a:rPr>
              <a:t>accuracy</a:t>
            </a:r>
            <a:endParaRPr lang="en-US" sz="800" dirty="0" smtClean="0">
              <a:solidFill>
                <a:srgbClr val="FFFFFF"/>
              </a:solidFill>
            </a:endParaRPr>
          </a:p>
        </p:txBody>
      </p:sp>
      <p:pic>
        <p:nvPicPr>
          <p:cNvPr id="7" name="Picture 71" descr="graph-lines"/>
          <p:cNvPicPr>
            <a:picLocks noChangeAspect="1" noChangeArrowheads="1"/>
          </p:cNvPicPr>
          <p:nvPr userDrawn="1"/>
        </p:nvPicPr>
        <p:blipFill>
          <a:blip r:embed="rId5" cstate="screen"/>
          <a:srcRect/>
          <a:stretch>
            <a:fillRect/>
          </a:stretch>
        </p:blipFill>
        <p:spPr bwMode="auto">
          <a:xfrm>
            <a:off x="55563" y="1722967"/>
            <a:ext cx="5668962" cy="4468284"/>
          </a:xfrm>
          <a:prstGeom prst="rect">
            <a:avLst/>
          </a:prstGeom>
          <a:noFill/>
          <a:ln w="9525">
            <a:noFill/>
            <a:miter lim="800000"/>
            <a:headEnd/>
            <a:tailEnd/>
          </a:ln>
        </p:spPr>
      </p:pic>
      <p:pic>
        <p:nvPicPr>
          <p:cNvPr id="8" name="Picture 70" descr="graph-frame"/>
          <p:cNvPicPr>
            <a:picLocks noChangeAspect="1" noChangeArrowheads="1"/>
          </p:cNvPicPr>
          <p:nvPr userDrawn="1"/>
        </p:nvPicPr>
        <p:blipFill>
          <a:blip r:embed="rId6" cstate="screen"/>
          <a:srcRect/>
          <a:stretch>
            <a:fillRect/>
          </a:stretch>
        </p:blipFill>
        <p:spPr bwMode="auto">
          <a:xfrm>
            <a:off x="55563" y="1722967"/>
            <a:ext cx="5668962" cy="4468284"/>
          </a:xfrm>
          <a:prstGeom prst="rect">
            <a:avLst/>
          </a:prstGeom>
          <a:noFill/>
          <a:ln w="9525">
            <a:noFill/>
            <a:miter lim="800000"/>
            <a:headEnd/>
            <a:tailEnd/>
          </a:ln>
        </p:spPr>
      </p:pic>
    </p:spTree>
    <p:extLst>
      <p:ext uri="{BB962C8B-B14F-4D97-AF65-F5344CB8AC3E}">
        <p14:creationId xmlns:p14="http://schemas.microsoft.com/office/powerpoint/2010/main" val="2988508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3000"/>
                                        <p:tgtEl>
                                          <p:spTgt spid="7"/>
                                        </p:tgtEl>
                                      </p:cBhvr>
                                    </p:animEffect>
                                  </p:childTnLst>
                                </p:cTn>
                              </p:par>
                            </p:childTnLst>
                          </p:cTn>
                        </p:par>
                        <p:par>
                          <p:cTn id="12" fill="hold">
                            <p:stCondLst>
                              <p:cond delay="5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6000"/>
                            </p:stCondLst>
                            <p:childTnLst>
                              <p:par>
                                <p:cTn id="17" presetID="2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2000"/>
                                        <p:tgtEl>
                                          <p:spTgt spid="5"/>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ock - recognition">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Rectangle 1"/>
          <p:cNvSpPr/>
          <p:nvPr userDrawn="1"/>
        </p:nvSpPr>
        <p:spPr bwMode="auto">
          <a:xfrm>
            <a:off x="0" y="0"/>
            <a:ext cx="9144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a:lstStyle/>
          <a:p>
            <a:pPr defTabSz="914400"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cs typeface="ＭＳ Ｐゴシック" charset="0"/>
            </a:endParaRPr>
          </a:p>
        </p:txBody>
      </p:sp>
      <p:sp>
        <p:nvSpPr>
          <p:cNvPr id="3" name="Rectangle 2"/>
          <p:cNvSpPr txBox="1">
            <a:spLocks noChangeArrowheads="1"/>
          </p:cNvSpPr>
          <p:nvPr userDrawn="1"/>
        </p:nvSpPr>
        <p:spPr>
          <a:xfrm>
            <a:off x="1547815" y="319618"/>
            <a:ext cx="7416800" cy="1246716"/>
          </a:xfrm>
          <a:prstGeom prst="rect">
            <a:avLst/>
          </a:prstGeom>
          <a:ln>
            <a:noFill/>
          </a:ln>
        </p:spPr>
        <p:txBody>
          <a:bodyPr anchor="b"/>
          <a:lstStyle>
            <a:lvl1pPr algn="l" rtl="0" eaLnBrk="0" fontAlgn="base" hangingPunct="0">
              <a:lnSpc>
                <a:spcPct val="85000"/>
              </a:lnSpc>
              <a:spcBef>
                <a:spcPct val="0"/>
              </a:spcBef>
              <a:spcAft>
                <a:spcPct val="0"/>
              </a:spcAft>
              <a:defRPr sz="3600" baseline="0">
                <a:ln>
                  <a:noFill/>
                </a:ln>
                <a:solidFill>
                  <a:schemeClr val="tx1"/>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200" algn="l" rtl="0" fontAlgn="base">
              <a:lnSpc>
                <a:spcPct val="85000"/>
              </a:lnSpc>
              <a:spcBef>
                <a:spcPct val="0"/>
              </a:spcBef>
              <a:spcAft>
                <a:spcPct val="0"/>
              </a:spcAft>
              <a:defRPr sz="4000">
                <a:solidFill>
                  <a:srgbClr val="FFFFFF"/>
                </a:solidFill>
                <a:latin typeface="Arial" charset="0"/>
              </a:defRPr>
            </a:lvl6pPr>
            <a:lvl7pPr marL="914400" algn="l" rtl="0" fontAlgn="base">
              <a:lnSpc>
                <a:spcPct val="85000"/>
              </a:lnSpc>
              <a:spcBef>
                <a:spcPct val="0"/>
              </a:spcBef>
              <a:spcAft>
                <a:spcPct val="0"/>
              </a:spcAft>
              <a:defRPr sz="4000">
                <a:solidFill>
                  <a:srgbClr val="FFFFFF"/>
                </a:solidFill>
                <a:latin typeface="Arial" charset="0"/>
              </a:defRPr>
            </a:lvl7pPr>
            <a:lvl8pPr marL="1371600" algn="l" rtl="0" fontAlgn="base">
              <a:lnSpc>
                <a:spcPct val="85000"/>
              </a:lnSpc>
              <a:spcBef>
                <a:spcPct val="0"/>
              </a:spcBef>
              <a:spcAft>
                <a:spcPct val="0"/>
              </a:spcAft>
              <a:defRPr sz="4000">
                <a:solidFill>
                  <a:srgbClr val="FFFFFF"/>
                </a:solidFill>
                <a:latin typeface="Arial" charset="0"/>
              </a:defRPr>
            </a:lvl8pPr>
            <a:lvl9pPr marL="1828800" algn="l" rtl="0" fontAlgn="base">
              <a:lnSpc>
                <a:spcPct val="85000"/>
              </a:lnSpc>
              <a:spcBef>
                <a:spcPct val="0"/>
              </a:spcBef>
              <a:spcAft>
                <a:spcPct val="0"/>
              </a:spcAft>
              <a:defRPr sz="4000">
                <a:solidFill>
                  <a:srgbClr val="FFFFFF"/>
                </a:solidFill>
                <a:latin typeface="Arial" charset="0"/>
              </a:defRPr>
            </a:lvl9pPr>
          </a:lstStyle>
          <a:p>
            <a:pPr defTabSz="914400">
              <a:defRPr/>
            </a:pPr>
            <a:r>
              <a:rPr lang="en-US" dirty="0" smtClean="0">
                <a:solidFill>
                  <a:srgbClr val="FFFFFF"/>
                </a:solidFill>
              </a:rPr>
              <a:t>Recognition</a:t>
            </a:r>
            <a:endParaRPr lang="en-US" dirty="0">
              <a:solidFill>
                <a:srgbClr val="FFFFFF"/>
              </a:solidFill>
            </a:endParaRPr>
          </a:p>
        </p:txBody>
      </p:sp>
      <p:pic>
        <p:nvPicPr>
          <p:cNvPr id="4" name="Picture 3" descr="THE-screengrab"/>
          <p:cNvPicPr>
            <a:picLocks noChangeAspect="1" noChangeArrowheads="1"/>
          </p:cNvPicPr>
          <p:nvPr userDrawn="1"/>
        </p:nvPicPr>
        <p:blipFill>
          <a:blip r:embed="rId3" cstate="screen"/>
          <a:srcRect/>
          <a:stretch>
            <a:fillRect/>
          </a:stretch>
        </p:blipFill>
        <p:spPr bwMode="auto">
          <a:xfrm>
            <a:off x="4716463" y="1509190"/>
            <a:ext cx="4170362" cy="4963583"/>
          </a:xfrm>
          <a:prstGeom prst="rect">
            <a:avLst/>
          </a:prstGeom>
          <a:noFill/>
          <a:ln w="9525">
            <a:noFill/>
            <a:miter lim="800000"/>
            <a:headEnd/>
            <a:tailEnd/>
          </a:ln>
        </p:spPr>
      </p:pic>
      <p:sp>
        <p:nvSpPr>
          <p:cNvPr id="5" name="Text Box 4"/>
          <p:cNvSpPr txBox="1">
            <a:spLocks noChangeArrowheads="1"/>
          </p:cNvSpPr>
          <p:nvPr userDrawn="1"/>
        </p:nvSpPr>
        <p:spPr bwMode="auto">
          <a:xfrm>
            <a:off x="1547813" y="1892300"/>
            <a:ext cx="2952750" cy="1554272"/>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fontAlgn="base">
              <a:lnSpc>
                <a:spcPct val="85000"/>
              </a:lnSpc>
              <a:spcBef>
                <a:spcPct val="50000"/>
              </a:spcBef>
              <a:spcAft>
                <a:spcPct val="0"/>
              </a:spcAft>
              <a:defRPr/>
            </a:pPr>
            <a:r>
              <a:rPr lang="en-US" sz="1600" dirty="0" smtClean="0">
                <a:solidFill>
                  <a:srgbClr val="FFFFFF"/>
                </a:solidFill>
              </a:rPr>
              <a:t>The Times Higher Educational Supplement ranked the </a:t>
            </a:r>
            <a:br>
              <a:rPr lang="en-US" sz="1600" dirty="0" smtClean="0">
                <a:solidFill>
                  <a:srgbClr val="FFFFFF"/>
                </a:solidFill>
              </a:rPr>
            </a:br>
            <a:r>
              <a:rPr lang="en-US" sz="1600" dirty="0" smtClean="0">
                <a:solidFill>
                  <a:srgbClr val="CCFF33"/>
                </a:solidFill>
              </a:rPr>
              <a:t>Met Office Hadley Centre as the number one geosciences research centre in the world.</a:t>
            </a:r>
            <a:r>
              <a:rPr lang="en-US" sz="1600" dirty="0" smtClean="0">
                <a:solidFill>
                  <a:srgbClr val="9CA299"/>
                </a:solidFill>
              </a:rPr>
              <a:t> </a:t>
            </a:r>
          </a:p>
          <a:p>
            <a:pPr defTabSz="914400" fontAlgn="base">
              <a:lnSpc>
                <a:spcPct val="85000"/>
              </a:lnSpc>
              <a:spcBef>
                <a:spcPct val="50000"/>
              </a:spcBef>
              <a:spcAft>
                <a:spcPct val="0"/>
              </a:spcAft>
              <a:defRPr/>
            </a:pPr>
            <a:endParaRPr lang="en-US" sz="2000" dirty="0" smtClean="0">
              <a:solidFill>
                <a:srgbClr val="9CA299"/>
              </a:solidFill>
            </a:endParaRPr>
          </a:p>
        </p:txBody>
      </p:sp>
      <p:grpSp>
        <p:nvGrpSpPr>
          <p:cNvPr id="6" name="Group 5"/>
          <p:cNvGrpSpPr>
            <a:grpSpLocks/>
          </p:cNvGrpSpPr>
          <p:nvPr userDrawn="1"/>
        </p:nvGrpSpPr>
        <p:grpSpPr bwMode="auto">
          <a:xfrm>
            <a:off x="1625603" y="4351867"/>
            <a:ext cx="3789363" cy="1790700"/>
            <a:chOff x="164" y="2742"/>
            <a:chExt cx="2688" cy="1194"/>
          </a:xfrm>
        </p:grpSpPr>
        <p:sp>
          <p:nvSpPr>
            <p:cNvPr id="7" name="Rectangle 6"/>
            <p:cNvSpPr>
              <a:spLocks noChangeArrowheads="1"/>
            </p:cNvSpPr>
            <p:nvPr/>
          </p:nvSpPr>
          <p:spPr bwMode="auto">
            <a:xfrm>
              <a:off x="164" y="3360"/>
              <a:ext cx="2016" cy="576"/>
            </a:xfrm>
            <a:prstGeom prst="rect">
              <a:avLst/>
            </a:prstGeom>
            <a:solidFill>
              <a:srgbClr val="CCFF33"/>
            </a:soli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8" name="AutoShape 7"/>
            <p:cNvSpPr>
              <a:spLocks noChangeArrowheads="1"/>
            </p:cNvSpPr>
            <p:nvPr/>
          </p:nvSpPr>
          <p:spPr bwMode="auto">
            <a:xfrm rot="2726080">
              <a:off x="1772" y="2142"/>
              <a:ext cx="480" cy="1680"/>
            </a:xfrm>
            <a:prstGeom prst="triangle">
              <a:avLst>
                <a:gd name="adj" fmla="val 50000"/>
              </a:avLst>
            </a:prstGeom>
            <a:solidFill>
              <a:srgbClr val="CCFF33"/>
            </a:soli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grpSp>
      <p:pic>
        <p:nvPicPr>
          <p:cNvPr id="9" name="Picture 15" descr="THE-screengrab"/>
          <p:cNvPicPr>
            <a:picLocks noChangeAspect="1" noChangeArrowheads="1"/>
          </p:cNvPicPr>
          <p:nvPr userDrawn="1"/>
        </p:nvPicPr>
        <p:blipFill>
          <a:blip r:embed="rId4" cstate="screen"/>
          <a:srcRect/>
          <a:stretch>
            <a:fillRect/>
          </a:stretch>
        </p:blipFill>
        <p:spPr bwMode="auto">
          <a:xfrm>
            <a:off x="1668463" y="5365751"/>
            <a:ext cx="2755900" cy="711200"/>
          </a:xfrm>
          <a:prstGeom prst="rect">
            <a:avLst/>
          </a:prstGeom>
          <a:noFill/>
          <a:ln w="9525">
            <a:noFill/>
            <a:miter lim="800000"/>
            <a:headEnd/>
            <a:tailEnd/>
          </a:ln>
        </p:spPr>
      </p:pic>
    </p:spTree>
    <p:extLst>
      <p:ext uri="{BB962C8B-B14F-4D97-AF65-F5344CB8AC3E}">
        <p14:creationId xmlns:p14="http://schemas.microsoft.com/office/powerpoint/2010/main" val="1471708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par>
                                <p:cTn id="12" presetID="22" presetClass="entr" presetSubtype="1" fill="hold" nodeType="withEffect">
                                  <p:stCondLst>
                                    <p:cond delay="400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1000"/>
                                        <p:tgtEl>
                                          <p:spTgt spid="6"/>
                                        </p:tgtEl>
                                      </p:cBhvr>
                                    </p:animEffect>
                                  </p:childTnLst>
                                </p:cTn>
                              </p:par>
                              <p:par>
                                <p:cTn id="15" presetID="22" presetClass="entr" presetSubtype="1" fill="hold" nodeType="withEffect">
                                  <p:stCondLst>
                                    <p:cond delay="400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ock - blank">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Rectangle 2"/>
          <p:cNvSpPr>
            <a:spLocks noGrp="1" noChangeArrowheads="1"/>
          </p:cNvSpPr>
          <p:nvPr>
            <p:ph type="ctrTitle"/>
          </p:nvPr>
        </p:nvSpPr>
        <p:spPr>
          <a:xfrm>
            <a:off x="1547665" y="321555"/>
            <a:ext cx="7416824" cy="1246208"/>
          </a:xfrm>
          <a:prstGeom prst="rect">
            <a:avLst/>
          </a:prstGeom>
          <a:ln>
            <a:noFill/>
          </a:ln>
        </p:spPr>
        <p:txBody>
          <a:bodyPr anchor="b" anchorCtr="0"/>
          <a:lstStyle>
            <a:lvl1pPr>
              <a:defRPr sz="3600" baseline="0">
                <a:ln>
                  <a:noFill/>
                </a:ln>
                <a:solidFill>
                  <a:schemeClr val="tx1"/>
                </a:solidFill>
              </a:defRPr>
            </a:lvl1pPr>
          </a:lstStyle>
          <a:p>
            <a:r>
              <a:rPr lang="en-GB" dirty="0" smtClean="0"/>
              <a:t>Click to edit Master title style</a:t>
            </a:r>
            <a:endParaRPr lang="en-US" dirty="0"/>
          </a:p>
        </p:txBody>
      </p:sp>
    </p:spTree>
    <p:extLst>
      <p:ext uri="{BB962C8B-B14F-4D97-AF65-F5344CB8AC3E}">
        <p14:creationId xmlns:p14="http://schemas.microsoft.com/office/powerpoint/2010/main" val="4288034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 option 3">
    <p:spTree>
      <p:nvGrpSpPr>
        <p:cNvPr id="1" name=""/>
        <p:cNvGrpSpPr/>
        <p:nvPr/>
      </p:nvGrpSpPr>
      <p:grpSpPr>
        <a:xfrm>
          <a:off x="0" y="0"/>
          <a:ext cx="0" cy="0"/>
          <a:chOff x="0" y="0"/>
          <a:chExt cx="0" cy="0"/>
        </a:xfrm>
      </p:grpSpPr>
      <p:pic>
        <p:nvPicPr>
          <p:cNvPr id="5" name="Picture 2" descr="powerpoint-backg-globe.jpg"/>
          <p:cNvPicPr>
            <a:picLocks noChangeAspect="1"/>
          </p:cNvPicPr>
          <p:nvPr userDrawn="1"/>
        </p:nvPicPr>
        <p:blipFill>
          <a:blip r:embed="rId2" cstate="screen"/>
          <a:srcRect/>
          <a:stretch>
            <a:fillRect/>
          </a:stretch>
        </p:blipFill>
        <p:spPr bwMode="auto">
          <a:xfrm>
            <a:off x="0" y="0"/>
            <a:ext cx="9144000" cy="6858000"/>
          </a:xfrm>
          <a:prstGeom prst="rect">
            <a:avLst/>
          </a:prstGeom>
          <a:noFill/>
          <a:ln w="9525">
            <a:noFill/>
            <a:miter lim="800000"/>
            <a:headEnd/>
            <a:tailEnd/>
          </a:ln>
        </p:spPr>
      </p:pic>
      <p:sp>
        <p:nvSpPr>
          <p:cNvPr id="6" name="Rectangle 5"/>
          <p:cNvSpPr/>
          <p:nvPr userDrawn="1"/>
        </p:nvSpPr>
        <p:spPr bwMode="auto">
          <a:xfrm>
            <a:off x="0" y="0"/>
            <a:ext cx="9144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a:lstStyle/>
          <a:p>
            <a:pPr defTabSz="914400"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cs typeface="ＭＳ Ｐゴシック" charset="0"/>
            </a:endParaRPr>
          </a:p>
        </p:txBody>
      </p:sp>
      <p:sp>
        <p:nvSpPr>
          <p:cNvPr id="9" name="Rectangle 2"/>
          <p:cNvSpPr>
            <a:spLocks noGrp="1" noChangeArrowheads="1"/>
          </p:cNvSpPr>
          <p:nvPr>
            <p:ph type="ctrTitle"/>
          </p:nvPr>
        </p:nvSpPr>
        <p:spPr>
          <a:xfrm>
            <a:off x="1547665" y="321555"/>
            <a:ext cx="7416824" cy="1246208"/>
          </a:xfrm>
          <a:prstGeom prst="rect">
            <a:avLst/>
          </a:prstGeom>
          <a:ln>
            <a:noFill/>
          </a:ln>
        </p:spPr>
        <p:txBody>
          <a:bodyPr anchor="b" anchorCtr="0"/>
          <a:lstStyle>
            <a:lvl1pPr>
              <a:defRPr sz="3600" baseline="0">
                <a:ln>
                  <a:noFill/>
                </a:ln>
                <a:solidFill>
                  <a:schemeClr val="tx1"/>
                </a:solidFill>
              </a:defRPr>
            </a:lvl1pPr>
          </a:lstStyle>
          <a:p>
            <a:r>
              <a:rPr lang="en-GB" smtClean="0"/>
              <a:t>Click to edit Master title style</a:t>
            </a:r>
            <a:endParaRPr lang="en-US" dirty="0"/>
          </a:p>
        </p:txBody>
      </p:sp>
      <p:sp>
        <p:nvSpPr>
          <p:cNvPr id="12" name="Rectangle 3"/>
          <p:cNvSpPr>
            <a:spLocks noGrp="1" noChangeArrowheads="1"/>
          </p:cNvSpPr>
          <p:nvPr>
            <p:ph type="subTitle" idx="1"/>
          </p:nvPr>
        </p:nvSpPr>
        <p:spPr>
          <a:xfrm>
            <a:off x="1547665" y="1604800"/>
            <a:ext cx="7416824" cy="672075"/>
          </a:xfrm>
          <a:prstGeom prst="rect">
            <a:avLst/>
          </a:prstGeom>
        </p:spPr>
        <p:txBody>
          <a:bodyPr/>
          <a:lstStyle>
            <a:lvl1pPr marL="0" indent="0">
              <a:buFontTx/>
              <a:buNone/>
              <a:defRPr sz="2000">
                <a:solidFill>
                  <a:srgbClr val="FFFFFF"/>
                </a:solidFill>
              </a:defRPr>
            </a:lvl1pPr>
          </a:lstStyle>
          <a:p>
            <a:r>
              <a:rPr lang="en-GB" smtClean="0"/>
              <a:t>Click to edit Master subtitle style</a:t>
            </a:r>
            <a:endParaRPr lang="en-US" dirty="0"/>
          </a:p>
        </p:txBody>
      </p:sp>
      <p:sp>
        <p:nvSpPr>
          <p:cNvPr id="13" name="Text Placeholder 14"/>
          <p:cNvSpPr>
            <a:spLocks noGrp="1"/>
          </p:cNvSpPr>
          <p:nvPr>
            <p:ph type="body" sz="quarter" idx="10"/>
          </p:nvPr>
        </p:nvSpPr>
        <p:spPr>
          <a:xfrm>
            <a:off x="1547813" y="2167246"/>
            <a:ext cx="7416675" cy="480053"/>
          </a:xfrm>
          <a:prstGeom prst="rect">
            <a:avLst/>
          </a:prstGeom>
        </p:spPr>
        <p:txBody>
          <a:bodyPr vert="horz"/>
          <a:lstStyle>
            <a:lvl1pPr marL="0" indent="0">
              <a:buNone/>
              <a:defRPr sz="1600">
                <a:solidFill>
                  <a:schemeClr val="tx1"/>
                </a:solidFill>
              </a:defRPr>
            </a:lvl1pPr>
          </a:lstStyle>
          <a:p>
            <a:pPr lvl="0"/>
            <a:r>
              <a:rPr lang="en-GB" smtClean="0"/>
              <a:t>Click to edit Master text styles</a:t>
            </a:r>
          </a:p>
        </p:txBody>
      </p:sp>
    </p:spTree>
    <p:extLst>
      <p:ext uri="{BB962C8B-B14F-4D97-AF65-F5344CB8AC3E}">
        <p14:creationId xmlns:p14="http://schemas.microsoft.com/office/powerpoint/2010/main" val="1760099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 option 2">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bwMode="auto">
          <a:xfrm>
            <a:off x="0" y="0"/>
            <a:ext cx="9144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a:lstStyle/>
          <a:p>
            <a:pPr defTabSz="914400"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cs typeface="ＭＳ Ｐゴシック" charset="0"/>
            </a:endParaRPr>
          </a:p>
        </p:txBody>
      </p:sp>
      <p:sp>
        <p:nvSpPr>
          <p:cNvPr id="11" name="Rectangle 2"/>
          <p:cNvSpPr>
            <a:spLocks noGrp="1" noChangeArrowheads="1"/>
          </p:cNvSpPr>
          <p:nvPr>
            <p:ph type="ctrTitle"/>
          </p:nvPr>
        </p:nvSpPr>
        <p:spPr>
          <a:xfrm>
            <a:off x="1547665" y="321555"/>
            <a:ext cx="7416824" cy="1246208"/>
          </a:xfrm>
          <a:prstGeom prst="rect">
            <a:avLst/>
          </a:prstGeom>
          <a:ln>
            <a:noFill/>
          </a:ln>
        </p:spPr>
        <p:txBody>
          <a:bodyPr anchor="b" anchorCtr="0"/>
          <a:lstStyle>
            <a:lvl1pPr>
              <a:defRPr sz="3600" baseline="0">
                <a:ln>
                  <a:noFill/>
                </a:ln>
                <a:solidFill>
                  <a:schemeClr val="tx1"/>
                </a:solidFill>
              </a:defRPr>
            </a:lvl1pPr>
          </a:lstStyle>
          <a:p>
            <a:r>
              <a:rPr lang="en-GB" smtClean="0"/>
              <a:t>Click to edit Master title style</a:t>
            </a:r>
            <a:endParaRPr lang="en-US" dirty="0"/>
          </a:p>
        </p:txBody>
      </p:sp>
      <p:sp>
        <p:nvSpPr>
          <p:cNvPr id="14" name="Text Placeholder 14"/>
          <p:cNvSpPr>
            <a:spLocks noGrp="1"/>
          </p:cNvSpPr>
          <p:nvPr>
            <p:ph type="body" sz="quarter" idx="10"/>
          </p:nvPr>
        </p:nvSpPr>
        <p:spPr>
          <a:xfrm>
            <a:off x="1547813" y="2167246"/>
            <a:ext cx="7416675" cy="480053"/>
          </a:xfrm>
          <a:prstGeom prst="rect">
            <a:avLst/>
          </a:prstGeom>
        </p:spPr>
        <p:txBody>
          <a:bodyPr vert="horz"/>
          <a:lstStyle>
            <a:lvl1pPr marL="0" indent="0">
              <a:buNone/>
              <a:defRPr sz="1600">
                <a:solidFill>
                  <a:schemeClr val="tx1"/>
                </a:solidFill>
              </a:defRPr>
            </a:lvl1pPr>
          </a:lstStyle>
          <a:p>
            <a:pPr lvl="0"/>
            <a:r>
              <a:rPr lang="en-GB" smtClean="0"/>
              <a:t>Click to edit Master text styles</a:t>
            </a:r>
          </a:p>
        </p:txBody>
      </p:sp>
      <p:sp>
        <p:nvSpPr>
          <p:cNvPr id="7" name="Rectangle 3"/>
          <p:cNvSpPr>
            <a:spLocks noGrp="1" noChangeArrowheads="1"/>
          </p:cNvSpPr>
          <p:nvPr>
            <p:ph type="subTitle" idx="1"/>
          </p:nvPr>
        </p:nvSpPr>
        <p:spPr>
          <a:xfrm>
            <a:off x="1547665" y="1604800"/>
            <a:ext cx="7416824" cy="672075"/>
          </a:xfrm>
          <a:prstGeom prst="rect">
            <a:avLst/>
          </a:prstGeom>
        </p:spPr>
        <p:txBody>
          <a:bodyPr/>
          <a:lstStyle>
            <a:lvl1pPr marL="0" indent="0">
              <a:buFontTx/>
              <a:buNone/>
              <a:defRPr sz="2000">
                <a:solidFill>
                  <a:srgbClr val="FFFFFF"/>
                </a:solidFill>
              </a:defRPr>
            </a:lvl1pPr>
          </a:lstStyle>
          <a:p>
            <a:r>
              <a:rPr lang="en-GB" dirty="0" smtClean="0"/>
              <a:t>Click to edit Master subtitle style</a:t>
            </a:r>
            <a:endParaRPr lang="en-US" dirty="0"/>
          </a:p>
        </p:txBody>
      </p:sp>
    </p:spTree>
    <p:extLst>
      <p:ext uri="{BB962C8B-B14F-4D97-AF65-F5344CB8AC3E}">
        <p14:creationId xmlns:p14="http://schemas.microsoft.com/office/powerpoint/2010/main" val="1354218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ain content">
    <p:spTree>
      <p:nvGrpSpPr>
        <p:cNvPr id="1" name=""/>
        <p:cNvGrpSpPr/>
        <p:nvPr/>
      </p:nvGrpSpPr>
      <p:grpSpPr>
        <a:xfrm>
          <a:off x="0" y="0"/>
          <a:ext cx="0" cy="0"/>
          <a:chOff x="0" y="0"/>
          <a:chExt cx="0" cy="0"/>
        </a:xfrm>
      </p:grpSpPr>
      <p:sp>
        <p:nvSpPr>
          <p:cNvPr id="5" name="Rectangle 2"/>
          <p:cNvSpPr>
            <a:spLocks noGrp="1" noChangeArrowheads="1"/>
          </p:cNvSpPr>
          <p:nvPr>
            <p:ph type="ctrTitle"/>
          </p:nvPr>
        </p:nvSpPr>
        <p:spPr>
          <a:xfrm>
            <a:off x="1691680" y="321555"/>
            <a:ext cx="7200800" cy="1246208"/>
          </a:xfrm>
          <a:prstGeom prst="rect">
            <a:avLst/>
          </a:prstGeom>
          <a:ln>
            <a:noFill/>
          </a:ln>
        </p:spPr>
        <p:txBody>
          <a:bodyPr anchor="b" anchorCtr="0"/>
          <a:lstStyle>
            <a:lvl1pPr>
              <a:defRPr sz="3600" baseline="0">
                <a:ln>
                  <a:noFill/>
                </a:ln>
                <a:solidFill>
                  <a:schemeClr val="bg2"/>
                </a:solidFill>
              </a:defRPr>
            </a:lvl1pPr>
          </a:lstStyle>
          <a:p>
            <a:r>
              <a:rPr lang="en-GB" dirty="0" smtClean="0"/>
              <a:t>Click to edit Master title style</a:t>
            </a:r>
            <a:endParaRPr lang="en-US" dirty="0"/>
          </a:p>
        </p:txBody>
      </p:sp>
      <p:sp>
        <p:nvSpPr>
          <p:cNvPr id="7" name="Rectangle 3"/>
          <p:cNvSpPr>
            <a:spLocks noGrp="1" noChangeArrowheads="1"/>
          </p:cNvSpPr>
          <p:nvPr>
            <p:ph type="subTitle" idx="1"/>
          </p:nvPr>
        </p:nvSpPr>
        <p:spPr>
          <a:xfrm>
            <a:off x="1691680" y="1796825"/>
            <a:ext cx="7416824" cy="672075"/>
          </a:xfrm>
          <a:prstGeom prst="rect">
            <a:avLst/>
          </a:prstGeom>
        </p:spPr>
        <p:txBody>
          <a:bodyPr/>
          <a:lstStyle>
            <a:lvl1pPr marL="0" indent="0">
              <a:buFontTx/>
              <a:buNone/>
              <a:defRPr sz="2400">
                <a:solidFill>
                  <a:schemeClr val="bg2"/>
                </a:solidFill>
              </a:defRPr>
            </a:lvl1pPr>
          </a:lstStyle>
          <a:p>
            <a:r>
              <a:rPr lang="en-GB" smtClean="0"/>
              <a:t>Click to edit Master subtitle style</a:t>
            </a:r>
            <a:endParaRPr lang="en-US" dirty="0"/>
          </a:p>
        </p:txBody>
      </p:sp>
    </p:spTree>
    <p:extLst>
      <p:ext uri="{BB962C8B-B14F-4D97-AF65-F5344CB8AC3E}">
        <p14:creationId xmlns:p14="http://schemas.microsoft.com/office/powerpoint/2010/main" val="2059006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tock - trading fun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grpSp>
        <p:nvGrpSpPr>
          <p:cNvPr id="2" name="Group 2"/>
          <p:cNvGrpSpPr>
            <a:grpSpLocks/>
          </p:cNvGrpSpPr>
          <p:nvPr userDrawn="1"/>
        </p:nvGrpSpPr>
        <p:grpSpPr bwMode="auto">
          <a:xfrm>
            <a:off x="1760539" y="2148424"/>
            <a:ext cx="5588000" cy="4311649"/>
            <a:chOff x="1760558" y="1611003"/>
            <a:chExt cx="5587960" cy="3233662"/>
          </a:xfrm>
        </p:grpSpPr>
        <p:sp>
          <p:nvSpPr>
            <p:cNvPr id="3" name="AutoShape 75"/>
            <p:cNvSpPr>
              <a:spLocks noChangeArrowheads="1"/>
            </p:cNvSpPr>
            <p:nvPr/>
          </p:nvSpPr>
          <p:spPr bwMode="auto">
            <a:xfrm>
              <a:off x="1760558" y="1611003"/>
              <a:ext cx="5587960" cy="3233662"/>
            </a:xfrm>
            <a:prstGeom prst="triangle">
              <a:avLst>
                <a:gd name="adj" fmla="val 50000"/>
              </a:avLst>
            </a:prstGeom>
            <a:solidFill>
              <a:srgbClr val="E8E8E8"/>
            </a:solidFill>
            <a:ln w="31750">
              <a:solidFill>
                <a:srgbClr val="B9DB0E"/>
              </a:solid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4" name="Text Box 77"/>
            <p:cNvSpPr txBox="1">
              <a:spLocks noChangeArrowheads="1"/>
            </p:cNvSpPr>
            <p:nvPr/>
          </p:nvSpPr>
          <p:spPr bwMode="auto">
            <a:xfrm>
              <a:off x="1760558" y="4100145"/>
              <a:ext cx="5581610" cy="728645"/>
            </a:xfrm>
            <a:prstGeom prst="rect">
              <a:avLst/>
            </a:prstGeom>
            <a:noFill/>
            <a:ln>
              <a:noFill/>
            </a:ln>
            <a:extLst/>
          </p:spPr>
          <p:txBody>
            <a:bodyPr wrap="none"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914400" fontAlgn="base">
                <a:lnSpc>
                  <a:spcPct val="95000"/>
                </a:lnSpc>
                <a:spcBef>
                  <a:spcPct val="0"/>
                </a:spcBef>
                <a:spcAft>
                  <a:spcPct val="0"/>
                </a:spcAft>
                <a:defRPr/>
              </a:pPr>
              <a:r>
                <a:rPr lang="en-GB" sz="1200" b="1" dirty="0" smtClean="0">
                  <a:solidFill>
                    <a:srgbClr val="000000"/>
                  </a:solidFill>
                </a:rPr>
                <a:t>Public Weather Service Public </a:t>
              </a:r>
              <a:br>
                <a:rPr lang="en-GB" sz="1200" b="1" dirty="0" smtClean="0">
                  <a:solidFill>
                    <a:srgbClr val="000000"/>
                  </a:solidFill>
                </a:rPr>
              </a:br>
              <a:r>
                <a:rPr lang="en-GB" sz="1200" b="1" dirty="0" smtClean="0">
                  <a:solidFill>
                    <a:srgbClr val="000000"/>
                  </a:solidFill>
                </a:rPr>
                <a:t>task and public sector information</a:t>
              </a:r>
              <a:r>
                <a:rPr lang="en-GB" sz="1200" dirty="0" smtClean="0">
                  <a:solidFill>
                    <a:srgbClr val="000000"/>
                  </a:solidFill>
                </a:rPr>
                <a:t> </a:t>
              </a:r>
            </a:p>
            <a:p>
              <a:pPr algn="ctr" defTabSz="914400" fontAlgn="base">
                <a:lnSpc>
                  <a:spcPct val="95000"/>
                </a:lnSpc>
                <a:spcBef>
                  <a:spcPct val="0"/>
                </a:spcBef>
                <a:spcAft>
                  <a:spcPct val="0"/>
                </a:spcAft>
                <a:defRPr/>
              </a:pPr>
              <a:r>
                <a:rPr lang="en-GB" sz="1200" dirty="0" smtClean="0">
                  <a:solidFill>
                    <a:srgbClr val="000000">
                      <a:lumMod val="50000"/>
                      <a:lumOff val="50000"/>
                    </a:srgbClr>
                  </a:solidFill>
                </a:rPr>
                <a:t>We produce the outputs which are agreed</a:t>
              </a:r>
              <a:br>
                <a:rPr lang="en-GB" sz="1200" dirty="0" smtClean="0">
                  <a:solidFill>
                    <a:srgbClr val="000000">
                      <a:lumMod val="50000"/>
                      <a:lumOff val="50000"/>
                    </a:srgbClr>
                  </a:solidFill>
                </a:rPr>
              </a:br>
              <a:r>
                <a:rPr lang="en-GB" sz="1200" dirty="0" smtClean="0">
                  <a:solidFill>
                    <a:srgbClr val="000000">
                      <a:lumMod val="50000"/>
                      <a:lumOff val="50000"/>
                    </a:srgbClr>
                  </a:solidFill>
                </a:rPr>
                <a:t>and paid for by the Public Weather Service Customer Group</a:t>
              </a:r>
            </a:p>
          </p:txBody>
        </p:sp>
        <p:sp>
          <p:nvSpPr>
            <p:cNvPr id="5" name="Text Box 79"/>
            <p:cNvSpPr txBox="1">
              <a:spLocks noChangeArrowheads="1"/>
            </p:cNvSpPr>
            <p:nvPr/>
          </p:nvSpPr>
          <p:spPr bwMode="auto">
            <a:xfrm>
              <a:off x="1768495" y="2284087"/>
              <a:ext cx="5573673" cy="693721"/>
            </a:xfrm>
            <a:prstGeom prst="rect">
              <a:avLst/>
            </a:prstGeom>
            <a:noFill/>
            <a:ln>
              <a:noFill/>
            </a:ln>
            <a:extLst/>
          </p:spPr>
          <p:txBody>
            <a:bodyPr wrap="none"/>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914400" fontAlgn="base">
                <a:lnSpc>
                  <a:spcPct val="85000"/>
                </a:lnSpc>
                <a:spcBef>
                  <a:spcPct val="0"/>
                </a:spcBef>
                <a:spcAft>
                  <a:spcPct val="0"/>
                </a:spcAft>
                <a:defRPr/>
              </a:pPr>
              <a:r>
                <a:rPr lang="en-GB" sz="2000" b="1" dirty="0" smtClean="0">
                  <a:solidFill>
                    <a:srgbClr val="000000"/>
                  </a:solidFill>
                </a:rPr>
                <a:t>Tailored </a:t>
              </a:r>
            </a:p>
            <a:p>
              <a:pPr algn="ctr" defTabSz="914400" fontAlgn="base">
                <a:lnSpc>
                  <a:spcPct val="85000"/>
                </a:lnSpc>
                <a:spcBef>
                  <a:spcPct val="0"/>
                </a:spcBef>
                <a:spcAft>
                  <a:spcPct val="0"/>
                </a:spcAft>
                <a:defRPr/>
              </a:pPr>
              <a:r>
                <a:rPr lang="en-GB" sz="2000" b="1" dirty="0" smtClean="0">
                  <a:solidFill>
                    <a:srgbClr val="000000"/>
                  </a:solidFill>
                </a:rPr>
                <a:t>products </a:t>
              </a:r>
            </a:p>
            <a:p>
              <a:pPr algn="ctr" defTabSz="914400" fontAlgn="base">
                <a:lnSpc>
                  <a:spcPct val="85000"/>
                </a:lnSpc>
                <a:spcBef>
                  <a:spcPct val="0"/>
                </a:spcBef>
                <a:spcAft>
                  <a:spcPct val="0"/>
                </a:spcAft>
                <a:defRPr/>
              </a:pPr>
              <a:r>
                <a:rPr lang="en-GB" sz="2000" b="1" dirty="0" smtClean="0">
                  <a:solidFill>
                    <a:srgbClr val="000000"/>
                  </a:solidFill>
                </a:rPr>
                <a:t>and services</a:t>
              </a:r>
            </a:p>
          </p:txBody>
        </p:sp>
        <p:grpSp>
          <p:nvGrpSpPr>
            <p:cNvPr id="6" name="Group 143"/>
            <p:cNvGrpSpPr>
              <a:grpSpLocks/>
            </p:cNvGrpSpPr>
            <p:nvPr userDrawn="1"/>
          </p:nvGrpSpPr>
          <p:grpSpPr bwMode="auto">
            <a:xfrm>
              <a:off x="2849239" y="3817318"/>
              <a:ext cx="3415360" cy="341858"/>
              <a:chOff x="1282" y="2880"/>
              <a:chExt cx="3177" cy="318"/>
            </a:xfrm>
          </p:grpSpPr>
          <p:sp>
            <p:nvSpPr>
              <p:cNvPr id="7" name="AutoShape 82"/>
              <p:cNvSpPr>
                <a:spLocks noChangeArrowheads="1"/>
              </p:cNvSpPr>
              <p:nvPr/>
            </p:nvSpPr>
            <p:spPr bwMode="auto">
              <a:xfrm>
                <a:off x="4231" y="2880"/>
                <a:ext cx="226" cy="316"/>
              </a:xfrm>
              <a:prstGeom prst="upArrow">
                <a:avLst>
                  <a:gd name="adj1" fmla="val 50000"/>
                  <a:gd name="adj2" fmla="val 35020"/>
                </a:avLst>
              </a:prstGeom>
              <a:solidFill>
                <a:srgbClr val="D7A900"/>
              </a:soli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8" name="AutoShape 81"/>
              <p:cNvSpPr>
                <a:spLocks noChangeArrowheads="1"/>
              </p:cNvSpPr>
              <p:nvPr/>
            </p:nvSpPr>
            <p:spPr bwMode="auto">
              <a:xfrm>
                <a:off x="1282" y="2880"/>
                <a:ext cx="227" cy="316"/>
              </a:xfrm>
              <a:prstGeom prst="upArrow">
                <a:avLst>
                  <a:gd name="adj1" fmla="val 50000"/>
                  <a:gd name="adj2" fmla="val 35021"/>
                </a:avLst>
              </a:prstGeom>
              <a:solidFill>
                <a:srgbClr val="D7A900"/>
              </a:soli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grpSp>
      </p:grpSp>
      <p:grpSp>
        <p:nvGrpSpPr>
          <p:cNvPr id="9" name="Group 142"/>
          <p:cNvGrpSpPr>
            <a:grpSpLocks/>
          </p:cNvGrpSpPr>
          <p:nvPr userDrawn="1"/>
        </p:nvGrpSpPr>
        <p:grpSpPr bwMode="auto">
          <a:xfrm>
            <a:off x="-25419050" y="4942424"/>
            <a:ext cx="51943000" cy="61383"/>
            <a:chOff x="1174" y="3024"/>
            <a:chExt cx="3408" cy="3"/>
          </a:xfrm>
        </p:grpSpPr>
        <p:sp>
          <p:nvSpPr>
            <p:cNvPr id="10" name="Line 76"/>
            <p:cNvSpPr>
              <a:spLocks noChangeShapeType="1"/>
            </p:cNvSpPr>
            <p:nvPr/>
          </p:nvSpPr>
          <p:spPr bwMode="auto">
            <a:xfrm>
              <a:off x="1174" y="3024"/>
              <a:ext cx="394" cy="0"/>
            </a:xfrm>
            <a:prstGeom prst="line">
              <a:avLst/>
            </a:prstGeom>
            <a:noFill/>
            <a:ln w="31750">
              <a:solidFill>
                <a:srgbClr val="B9DB0E"/>
              </a:solidFill>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11" name="Line 137"/>
            <p:cNvSpPr>
              <a:spLocks noChangeShapeType="1"/>
            </p:cNvSpPr>
            <p:nvPr/>
          </p:nvSpPr>
          <p:spPr bwMode="auto">
            <a:xfrm>
              <a:off x="1898" y="3024"/>
              <a:ext cx="233" cy="0"/>
            </a:xfrm>
            <a:prstGeom prst="line">
              <a:avLst/>
            </a:prstGeom>
            <a:noFill/>
            <a:ln w="31750">
              <a:solidFill>
                <a:srgbClr val="B9DB0E"/>
              </a:solidFill>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12" name="Line 138"/>
            <p:cNvSpPr>
              <a:spLocks noChangeShapeType="1"/>
            </p:cNvSpPr>
            <p:nvPr/>
          </p:nvSpPr>
          <p:spPr bwMode="auto">
            <a:xfrm>
              <a:off x="2471" y="3024"/>
              <a:ext cx="233" cy="0"/>
            </a:xfrm>
            <a:prstGeom prst="line">
              <a:avLst/>
            </a:prstGeom>
            <a:noFill/>
            <a:ln w="31750">
              <a:solidFill>
                <a:srgbClr val="B9DB0E"/>
              </a:solidFill>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13" name="Line 139"/>
            <p:cNvSpPr>
              <a:spLocks noChangeShapeType="1"/>
            </p:cNvSpPr>
            <p:nvPr/>
          </p:nvSpPr>
          <p:spPr bwMode="auto">
            <a:xfrm>
              <a:off x="3024" y="3024"/>
              <a:ext cx="233" cy="0"/>
            </a:xfrm>
            <a:prstGeom prst="line">
              <a:avLst/>
            </a:prstGeom>
            <a:noFill/>
            <a:ln w="31750">
              <a:solidFill>
                <a:srgbClr val="B9DB0E"/>
              </a:solidFill>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14" name="Line 140"/>
            <p:cNvSpPr>
              <a:spLocks noChangeShapeType="1"/>
            </p:cNvSpPr>
            <p:nvPr/>
          </p:nvSpPr>
          <p:spPr bwMode="auto">
            <a:xfrm>
              <a:off x="3597" y="3024"/>
              <a:ext cx="233" cy="0"/>
            </a:xfrm>
            <a:prstGeom prst="line">
              <a:avLst/>
            </a:prstGeom>
            <a:noFill/>
            <a:ln w="31750">
              <a:solidFill>
                <a:srgbClr val="B9DB0E"/>
              </a:solidFill>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15" name="Line 141"/>
            <p:cNvSpPr>
              <a:spLocks noChangeShapeType="1"/>
            </p:cNvSpPr>
            <p:nvPr/>
          </p:nvSpPr>
          <p:spPr bwMode="auto">
            <a:xfrm>
              <a:off x="4154" y="3024"/>
              <a:ext cx="428" cy="3"/>
            </a:xfrm>
            <a:prstGeom prst="line">
              <a:avLst/>
            </a:prstGeom>
            <a:noFill/>
            <a:ln w="31750">
              <a:solidFill>
                <a:srgbClr val="B9DB0E"/>
              </a:solidFill>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grpSp>
      <p:grpSp>
        <p:nvGrpSpPr>
          <p:cNvPr id="16" name="Group 120"/>
          <p:cNvGrpSpPr>
            <a:grpSpLocks/>
          </p:cNvGrpSpPr>
          <p:nvPr userDrawn="1"/>
        </p:nvGrpSpPr>
        <p:grpSpPr bwMode="auto">
          <a:xfrm>
            <a:off x="2051051" y="-878417"/>
            <a:ext cx="4695825" cy="9980084"/>
            <a:chOff x="572" y="-1040"/>
            <a:chExt cx="4368" cy="6962"/>
          </a:xfrm>
        </p:grpSpPr>
        <p:sp>
          <p:nvSpPr>
            <p:cNvPr id="17" name="Rectangle 111"/>
            <p:cNvSpPr>
              <a:spLocks noChangeArrowheads="1"/>
            </p:cNvSpPr>
            <p:nvPr/>
          </p:nvSpPr>
          <p:spPr bwMode="auto">
            <a:xfrm rot="2419178">
              <a:off x="926" y="5"/>
              <a:ext cx="146" cy="5670"/>
            </a:xfrm>
            <a:prstGeom prst="rect">
              <a:avLst/>
            </a:prstGeom>
            <a:gradFill rotWithShape="0">
              <a:gsLst>
                <a:gs pos="0">
                  <a:schemeClr val="bg2"/>
                </a:gs>
                <a:gs pos="100000">
                  <a:srgbClr val="CCFF33">
                    <a:alpha val="49001"/>
                  </a:srgbClr>
                </a:gs>
              </a:gsLst>
              <a:lin ang="5400000" scaled="1"/>
            </a:gra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18" name="Rectangle 112"/>
            <p:cNvSpPr>
              <a:spLocks noChangeArrowheads="1"/>
            </p:cNvSpPr>
            <p:nvPr/>
          </p:nvSpPr>
          <p:spPr bwMode="auto">
            <a:xfrm rot="2419178">
              <a:off x="822" y="-210"/>
              <a:ext cx="146" cy="5790"/>
            </a:xfrm>
            <a:prstGeom prst="rect">
              <a:avLst/>
            </a:prstGeom>
            <a:gradFill rotWithShape="0">
              <a:gsLst>
                <a:gs pos="0">
                  <a:schemeClr val="bg2"/>
                </a:gs>
                <a:gs pos="100000">
                  <a:srgbClr val="CCFF33">
                    <a:alpha val="49001"/>
                  </a:srgbClr>
                </a:gs>
              </a:gsLst>
              <a:lin ang="5400000" scaled="1"/>
            </a:gra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19" name="Rectangle 113"/>
            <p:cNvSpPr>
              <a:spLocks noChangeArrowheads="1"/>
            </p:cNvSpPr>
            <p:nvPr/>
          </p:nvSpPr>
          <p:spPr bwMode="auto">
            <a:xfrm rot="2419178">
              <a:off x="748" y="-421"/>
              <a:ext cx="148" cy="5812"/>
            </a:xfrm>
            <a:prstGeom prst="rect">
              <a:avLst/>
            </a:prstGeom>
            <a:gradFill rotWithShape="0">
              <a:gsLst>
                <a:gs pos="0">
                  <a:schemeClr val="bg2"/>
                </a:gs>
                <a:gs pos="100000">
                  <a:srgbClr val="CCFF33">
                    <a:alpha val="49001"/>
                  </a:srgbClr>
                </a:gs>
              </a:gsLst>
              <a:lin ang="5400000" scaled="1"/>
            </a:gra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20" name="Rectangle 114"/>
            <p:cNvSpPr>
              <a:spLocks noChangeArrowheads="1"/>
            </p:cNvSpPr>
            <p:nvPr/>
          </p:nvSpPr>
          <p:spPr bwMode="auto">
            <a:xfrm rot="2419178">
              <a:off x="572" y="-474"/>
              <a:ext cx="148" cy="5763"/>
            </a:xfrm>
            <a:prstGeom prst="rect">
              <a:avLst/>
            </a:prstGeom>
            <a:gradFill rotWithShape="0">
              <a:gsLst>
                <a:gs pos="0">
                  <a:schemeClr val="bg2"/>
                </a:gs>
                <a:gs pos="100000">
                  <a:srgbClr val="CCFF33">
                    <a:alpha val="49001"/>
                  </a:srgbClr>
                </a:gs>
              </a:gsLst>
              <a:lin ang="5400000" scaled="1"/>
            </a:gra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21" name="Rectangle 115"/>
            <p:cNvSpPr>
              <a:spLocks noChangeArrowheads="1"/>
            </p:cNvSpPr>
            <p:nvPr/>
          </p:nvSpPr>
          <p:spPr bwMode="auto">
            <a:xfrm rot="19180822" flipH="1">
              <a:off x="4383" y="-802"/>
              <a:ext cx="165" cy="6724"/>
            </a:xfrm>
            <a:prstGeom prst="rect">
              <a:avLst/>
            </a:prstGeom>
            <a:gradFill rotWithShape="0">
              <a:gsLst>
                <a:gs pos="0">
                  <a:schemeClr val="bg2"/>
                </a:gs>
                <a:gs pos="100000">
                  <a:srgbClr val="CCFF33">
                    <a:alpha val="49001"/>
                  </a:srgbClr>
                </a:gs>
              </a:gsLst>
              <a:lin ang="5400000" scaled="1"/>
            </a:gra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22" name="Rectangle 116"/>
            <p:cNvSpPr>
              <a:spLocks noChangeArrowheads="1"/>
            </p:cNvSpPr>
            <p:nvPr/>
          </p:nvSpPr>
          <p:spPr bwMode="auto">
            <a:xfrm rot="19180822" flipH="1">
              <a:off x="4470" y="-1008"/>
              <a:ext cx="140" cy="6742"/>
            </a:xfrm>
            <a:prstGeom prst="rect">
              <a:avLst/>
            </a:prstGeom>
            <a:gradFill rotWithShape="0">
              <a:gsLst>
                <a:gs pos="0">
                  <a:schemeClr val="bg2"/>
                </a:gs>
                <a:gs pos="100000">
                  <a:srgbClr val="CCFF33">
                    <a:alpha val="49001"/>
                  </a:srgbClr>
                </a:gs>
              </a:gsLst>
              <a:lin ang="5400000" scaled="1"/>
            </a:gra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23" name="Rectangle 117"/>
            <p:cNvSpPr>
              <a:spLocks noChangeArrowheads="1"/>
            </p:cNvSpPr>
            <p:nvPr/>
          </p:nvSpPr>
          <p:spPr bwMode="auto">
            <a:xfrm rot="19180822" flipH="1">
              <a:off x="4597" y="-852"/>
              <a:ext cx="146" cy="6197"/>
            </a:xfrm>
            <a:prstGeom prst="rect">
              <a:avLst/>
            </a:prstGeom>
            <a:gradFill rotWithShape="0">
              <a:gsLst>
                <a:gs pos="0">
                  <a:schemeClr val="bg2"/>
                </a:gs>
                <a:gs pos="100000">
                  <a:srgbClr val="CCFF33">
                    <a:alpha val="49001"/>
                  </a:srgbClr>
                </a:gs>
              </a:gsLst>
              <a:lin ang="5400000" scaled="1"/>
            </a:gra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24" name="Rectangle 118"/>
            <p:cNvSpPr>
              <a:spLocks noChangeArrowheads="1"/>
            </p:cNvSpPr>
            <p:nvPr/>
          </p:nvSpPr>
          <p:spPr bwMode="auto">
            <a:xfrm rot="19180822" flipH="1">
              <a:off x="4775" y="-1040"/>
              <a:ext cx="165" cy="6435"/>
            </a:xfrm>
            <a:prstGeom prst="rect">
              <a:avLst/>
            </a:prstGeom>
            <a:gradFill rotWithShape="0">
              <a:gsLst>
                <a:gs pos="0">
                  <a:schemeClr val="bg2"/>
                </a:gs>
                <a:gs pos="100000">
                  <a:srgbClr val="CCFF33">
                    <a:alpha val="49001"/>
                  </a:srgbClr>
                </a:gs>
              </a:gsLst>
              <a:lin ang="5400000" scaled="1"/>
            </a:gra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grpSp>
      <p:sp>
        <p:nvSpPr>
          <p:cNvPr id="25" name="Text Box 95"/>
          <p:cNvSpPr txBox="1">
            <a:spLocks noChangeArrowheads="1"/>
          </p:cNvSpPr>
          <p:nvPr userDrawn="1"/>
        </p:nvSpPr>
        <p:spPr bwMode="auto">
          <a:xfrm>
            <a:off x="6813552" y="3236384"/>
            <a:ext cx="927100" cy="846667"/>
          </a:xfrm>
          <a:prstGeom prst="rect">
            <a:avLst/>
          </a:prstGeom>
          <a:noFill/>
          <a:ln>
            <a:noFill/>
          </a:ln>
          <a:extLst/>
        </p:spPr>
        <p:txBody>
          <a:bodyPr wrap="none"/>
          <a:lstStyle/>
          <a:p>
            <a:pPr defTabSz="914400" fontAlgn="base">
              <a:lnSpc>
                <a:spcPct val="85000"/>
              </a:lnSpc>
              <a:spcBef>
                <a:spcPct val="0"/>
              </a:spcBef>
              <a:spcAft>
                <a:spcPct val="0"/>
              </a:spcAft>
              <a:defRPr/>
            </a:pPr>
            <a:r>
              <a:rPr lang="en-GB" sz="6000" dirty="0">
                <a:solidFill>
                  <a:srgbClr val="CCFF33"/>
                </a:solidFill>
                <a:ea typeface="ＭＳ Ｐゴシック" pitchFamily="34" charset="-128"/>
              </a:rPr>
              <a:t>£</a:t>
            </a:r>
          </a:p>
        </p:txBody>
      </p:sp>
      <p:grpSp>
        <p:nvGrpSpPr>
          <p:cNvPr id="26" name="Group 60"/>
          <p:cNvGrpSpPr>
            <a:grpSpLocks/>
          </p:cNvGrpSpPr>
          <p:nvPr userDrawn="1"/>
        </p:nvGrpSpPr>
        <p:grpSpPr bwMode="auto">
          <a:xfrm>
            <a:off x="3162301" y="4364573"/>
            <a:ext cx="2768600" cy="1119717"/>
            <a:chOff x="3162385" y="3274060"/>
            <a:chExt cx="2769255" cy="838517"/>
          </a:xfrm>
        </p:grpSpPr>
        <p:sp>
          <p:nvSpPr>
            <p:cNvPr id="27" name="Rectangle 83"/>
            <p:cNvSpPr>
              <a:spLocks noChangeArrowheads="1"/>
            </p:cNvSpPr>
            <p:nvPr userDrawn="1"/>
          </p:nvSpPr>
          <p:spPr bwMode="auto">
            <a:xfrm>
              <a:off x="3762602" y="3274060"/>
              <a:ext cx="347745" cy="825836"/>
            </a:xfrm>
            <a:prstGeom prst="rect">
              <a:avLst/>
            </a:prstGeom>
            <a:solidFill>
              <a:schemeClr val="bg2"/>
            </a:solidFill>
            <a:ln w="28575">
              <a:solidFill>
                <a:srgbClr val="B9DB0E"/>
              </a:solid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28" name="Text Box 86"/>
            <p:cNvSpPr txBox="1">
              <a:spLocks noChangeArrowheads="1"/>
            </p:cNvSpPr>
            <p:nvPr userDrawn="1"/>
          </p:nvSpPr>
          <p:spPr bwMode="auto">
            <a:xfrm rot="16200000">
              <a:off x="5345645" y="3526582"/>
              <a:ext cx="827421" cy="344568"/>
            </a:xfrm>
            <a:prstGeom prst="rect">
              <a:avLst/>
            </a:prstGeom>
            <a:solidFill>
              <a:schemeClr val="bg2"/>
            </a:solidFill>
            <a:ln w="9525">
              <a:solidFill>
                <a:srgbClr val="B9DB0E"/>
              </a:solidFill>
              <a:miter lim="800000"/>
              <a:headEnd/>
              <a:tailEnd/>
            </a:ln>
          </p:spPr>
          <p:txBody>
            <a:bodyPr wrap="none"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914400" fontAlgn="base">
                <a:lnSpc>
                  <a:spcPct val="75000"/>
                </a:lnSpc>
                <a:spcBef>
                  <a:spcPct val="0"/>
                </a:spcBef>
                <a:spcAft>
                  <a:spcPct val="0"/>
                </a:spcAft>
                <a:defRPr/>
              </a:pPr>
              <a:r>
                <a:rPr lang="en-GB" sz="1200" dirty="0" smtClean="0">
                  <a:solidFill>
                    <a:srgbClr val="FFFFFF"/>
                  </a:solidFill>
                </a:rPr>
                <a:t>Customer</a:t>
              </a:r>
            </a:p>
            <a:p>
              <a:pPr algn="ctr" defTabSz="914400" fontAlgn="base">
                <a:lnSpc>
                  <a:spcPct val="75000"/>
                </a:lnSpc>
                <a:spcBef>
                  <a:spcPct val="0"/>
                </a:spcBef>
                <a:spcAft>
                  <a:spcPct val="0"/>
                </a:spcAft>
                <a:defRPr/>
              </a:pPr>
              <a:r>
                <a:rPr lang="en-GB" sz="1200" dirty="0" smtClean="0">
                  <a:solidFill>
                    <a:srgbClr val="FFFFFF"/>
                  </a:solidFill>
                </a:rPr>
                <a:t>group</a:t>
              </a:r>
            </a:p>
          </p:txBody>
        </p:sp>
        <p:sp>
          <p:nvSpPr>
            <p:cNvPr id="29" name="Text Box 89"/>
            <p:cNvSpPr txBox="1">
              <a:spLocks noChangeArrowheads="1"/>
            </p:cNvSpPr>
            <p:nvPr userDrawn="1"/>
          </p:nvSpPr>
          <p:spPr bwMode="auto">
            <a:xfrm rot="16200000">
              <a:off x="4135686" y="3521828"/>
              <a:ext cx="829005" cy="342981"/>
            </a:xfrm>
            <a:prstGeom prst="rect">
              <a:avLst/>
            </a:prstGeom>
            <a:solidFill>
              <a:schemeClr val="bg2"/>
            </a:solidFill>
            <a:ln w="9525">
              <a:solidFill>
                <a:srgbClr val="B9DB0E"/>
              </a:solidFill>
              <a:miter lim="800000"/>
              <a:headEnd/>
              <a:tailEnd/>
            </a:ln>
          </p:spPr>
          <p:txBody>
            <a:bodyPr wrap="none"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914400" fontAlgn="base">
                <a:lnSpc>
                  <a:spcPct val="75000"/>
                </a:lnSpc>
                <a:spcBef>
                  <a:spcPct val="0"/>
                </a:spcBef>
                <a:spcAft>
                  <a:spcPct val="0"/>
                </a:spcAft>
                <a:defRPr/>
              </a:pPr>
              <a:r>
                <a:rPr lang="en-GB" sz="1200" dirty="0" smtClean="0">
                  <a:solidFill>
                    <a:srgbClr val="FFFFFF"/>
                  </a:solidFill>
                </a:rPr>
                <a:t>Customer</a:t>
              </a:r>
            </a:p>
            <a:p>
              <a:pPr algn="ctr" defTabSz="914400" fontAlgn="base">
                <a:lnSpc>
                  <a:spcPct val="75000"/>
                </a:lnSpc>
                <a:spcBef>
                  <a:spcPct val="0"/>
                </a:spcBef>
                <a:spcAft>
                  <a:spcPct val="0"/>
                </a:spcAft>
                <a:defRPr/>
              </a:pPr>
              <a:r>
                <a:rPr lang="en-GB" sz="1200" dirty="0" smtClean="0">
                  <a:solidFill>
                    <a:srgbClr val="FFFFFF"/>
                  </a:solidFill>
                </a:rPr>
                <a:t>group</a:t>
              </a:r>
            </a:p>
          </p:txBody>
        </p:sp>
        <p:sp>
          <p:nvSpPr>
            <p:cNvPr id="30" name="Text Box 92"/>
            <p:cNvSpPr txBox="1">
              <a:spLocks noChangeArrowheads="1"/>
            </p:cNvSpPr>
            <p:nvPr userDrawn="1"/>
          </p:nvSpPr>
          <p:spPr bwMode="auto">
            <a:xfrm rot="16200000">
              <a:off x="2920167" y="3524204"/>
              <a:ext cx="829005" cy="344569"/>
            </a:xfrm>
            <a:prstGeom prst="rect">
              <a:avLst/>
            </a:prstGeom>
            <a:solidFill>
              <a:schemeClr val="bg2"/>
            </a:solidFill>
            <a:ln w="9525">
              <a:solidFill>
                <a:srgbClr val="B9DB0E"/>
              </a:solidFill>
              <a:miter lim="800000"/>
              <a:headEnd/>
              <a:tailEnd/>
            </a:ln>
          </p:spPr>
          <p:txBody>
            <a:bodyPr wrap="none"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914400" fontAlgn="base">
                <a:lnSpc>
                  <a:spcPct val="75000"/>
                </a:lnSpc>
                <a:spcBef>
                  <a:spcPct val="0"/>
                </a:spcBef>
                <a:spcAft>
                  <a:spcPct val="0"/>
                </a:spcAft>
                <a:defRPr/>
              </a:pPr>
              <a:r>
                <a:rPr lang="en-GB" sz="1200" dirty="0" smtClean="0">
                  <a:solidFill>
                    <a:srgbClr val="FFFFFF"/>
                  </a:solidFill>
                </a:rPr>
                <a:t>Customer</a:t>
              </a:r>
            </a:p>
            <a:p>
              <a:pPr algn="ctr" defTabSz="914400" fontAlgn="base">
                <a:lnSpc>
                  <a:spcPct val="75000"/>
                </a:lnSpc>
                <a:spcBef>
                  <a:spcPct val="0"/>
                </a:spcBef>
                <a:spcAft>
                  <a:spcPct val="0"/>
                </a:spcAft>
                <a:defRPr/>
              </a:pPr>
              <a:r>
                <a:rPr lang="en-GB" sz="1200" dirty="0" smtClean="0">
                  <a:solidFill>
                    <a:srgbClr val="FFFFFF"/>
                  </a:solidFill>
                </a:rPr>
                <a:t>group</a:t>
              </a:r>
            </a:p>
          </p:txBody>
        </p:sp>
        <p:sp>
          <p:nvSpPr>
            <p:cNvPr id="31" name="Rectangle 93"/>
            <p:cNvSpPr>
              <a:spLocks noChangeArrowheads="1"/>
            </p:cNvSpPr>
            <p:nvPr userDrawn="1"/>
          </p:nvSpPr>
          <p:spPr bwMode="auto">
            <a:xfrm>
              <a:off x="4977327" y="3281986"/>
              <a:ext cx="347744" cy="825835"/>
            </a:xfrm>
            <a:prstGeom prst="rect">
              <a:avLst/>
            </a:prstGeom>
            <a:solidFill>
              <a:schemeClr val="bg2"/>
            </a:solidFill>
            <a:ln w="28575">
              <a:solidFill>
                <a:srgbClr val="B9DB0E"/>
              </a:solid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grpSp>
      <p:sp>
        <p:nvSpPr>
          <p:cNvPr id="32" name="Rectangle 2"/>
          <p:cNvSpPr txBox="1">
            <a:spLocks noChangeArrowheads="1"/>
          </p:cNvSpPr>
          <p:nvPr userDrawn="1"/>
        </p:nvSpPr>
        <p:spPr>
          <a:xfrm>
            <a:off x="1547815" y="319618"/>
            <a:ext cx="7416800" cy="1246716"/>
          </a:xfrm>
          <a:prstGeom prst="rect">
            <a:avLst/>
          </a:prstGeom>
          <a:ln>
            <a:noFill/>
          </a:ln>
        </p:spPr>
        <p:txBody>
          <a:bodyPr anchor="b"/>
          <a:lstStyle>
            <a:lvl1pPr algn="l" rtl="0" eaLnBrk="0" fontAlgn="base" hangingPunct="0">
              <a:lnSpc>
                <a:spcPct val="85000"/>
              </a:lnSpc>
              <a:spcBef>
                <a:spcPct val="0"/>
              </a:spcBef>
              <a:spcAft>
                <a:spcPct val="0"/>
              </a:spcAft>
              <a:defRPr sz="3600" baseline="0">
                <a:ln>
                  <a:noFill/>
                </a:ln>
                <a:solidFill>
                  <a:schemeClr val="tx1"/>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200" algn="l" rtl="0" fontAlgn="base">
              <a:lnSpc>
                <a:spcPct val="85000"/>
              </a:lnSpc>
              <a:spcBef>
                <a:spcPct val="0"/>
              </a:spcBef>
              <a:spcAft>
                <a:spcPct val="0"/>
              </a:spcAft>
              <a:defRPr sz="4000">
                <a:solidFill>
                  <a:srgbClr val="FFFFFF"/>
                </a:solidFill>
                <a:latin typeface="Arial" charset="0"/>
              </a:defRPr>
            </a:lvl6pPr>
            <a:lvl7pPr marL="914400" algn="l" rtl="0" fontAlgn="base">
              <a:lnSpc>
                <a:spcPct val="85000"/>
              </a:lnSpc>
              <a:spcBef>
                <a:spcPct val="0"/>
              </a:spcBef>
              <a:spcAft>
                <a:spcPct val="0"/>
              </a:spcAft>
              <a:defRPr sz="4000">
                <a:solidFill>
                  <a:srgbClr val="FFFFFF"/>
                </a:solidFill>
                <a:latin typeface="Arial" charset="0"/>
              </a:defRPr>
            </a:lvl7pPr>
            <a:lvl8pPr marL="1371600" algn="l" rtl="0" fontAlgn="base">
              <a:lnSpc>
                <a:spcPct val="85000"/>
              </a:lnSpc>
              <a:spcBef>
                <a:spcPct val="0"/>
              </a:spcBef>
              <a:spcAft>
                <a:spcPct val="0"/>
              </a:spcAft>
              <a:defRPr sz="4000">
                <a:solidFill>
                  <a:srgbClr val="FFFFFF"/>
                </a:solidFill>
                <a:latin typeface="Arial" charset="0"/>
              </a:defRPr>
            </a:lvl8pPr>
            <a:lvl9pPr marL="1828800" algn="l" rtl="0" fontAlgn="base">
              <a:lnSpc>
                <a:spcPct val="85000"/>
              </a:lnSpc>
              <a:spcBef>
                <a:spcPct val="0"/>
              </a:spcBef>
              <a:spcAft>
                <a:spcPct val="0"/>
              </a:spcAft>
              <a:defRPr sz="4000">
                <a:solidFill>
                  <a:srgbClr val="FFFFFF"/>
                </a:solidFill>
                <a:latin typeface="Arial" charset="0"/>
              </a:defRPr>
            </a:lvl9pPr>
          </a:lstStyle>
          <a:p>
            <a:pPr defTabSz="914400">
              <a:defRPr/>
            </a:pPr>
            <a:r>
              <a:rPr lang="en-US" dirty="0" smtClean="0">
                <a:solidFill>
                  <a:srgbClr val="FFFFFF"/>
                </a:solidFill>
              </a:rPr>
              <a:t>Trading fund</a:t>
            </a:r>
            <a:endParaRPr lang="en-US" dirty="0">
              <a:solidFill>
                <a:srgbClr val="FFFFFF"/>
              </a:solidFill>
            </a:endParaRPr>
          </a:p>
        </p:txBody>
      </p:sp>
      <p:grpSp>
        <p:nvGrpSpPr>
          <p:cNvPr id="33" name="Group 181"/>
          <p:cNvGrpSpPr>
            <a:grpSpLocks/>
          </p:cNvGrpSpPr>
          <p:nvPr userDrawn="1"/>
        </p:nvGrpSpPr>
        <p:grpSpPr bwMode="auto">
          <a:xfrm>
            <a:off x="1187454" y="1447801"/>
            <a:ext cx="6708775" cy="5175251"/>
            <a:chOff x="4080" y="1312"/>
            <a:chExt cx="5198" cy="3008"/>
          </a:xfrm>
        </p:grpSpPr>
        <p:grpSp>
          <p:nvGrpSpPr>
            <p:cNvPr id="34" name="Group 151"/>
            <p:cNvGrpSpPr>
              <a:grpSpLocks/>
            </p:cNvGrpSpPr>
            <p:nvPr/>
          </p:nvGrpSpPr>
          <p:grpSpPr bwMode="auto">
            <a:xfrm>
              <a:off x="4080" y="1312"/>
              <a:ext cx="5198" cy="3008"/>
              <a:chOff x="270" y="1056"/>
              <a:chExt cx="5198" cy="3008"/>
            </a:xfrm>
          </p:grpSpPr>
          <p:sp>
            <p:nvSpPr>
              <p:cNvPr id="52" name="AutoShape 152"/>
              <p:cNvSpPr>
                <a:spLocks noChangeArrowheads="1"/>
              </p:cNvSpPr>
              <p:nvPr/>
            </p:nvSpPr>
            <p:spPr bwMode="auto">
              <a:xfrm>
                <a:off x="270" y="1056"/>
                <a:ext cx="5198" cy="3008"/>
              </a:xfrm>
              <a:prstGeom prst="triangle">
                <a:avLst>
                  <a:gd name="adj" fmla="val 50000"/>
                </a:avLst>
              </a:prstGeom>
              <a:solidFill>
                <a:srgbClr val="E8E8E8"/>
              </a:solidFill>
              <a:ln w="31750">
                <a:solidFill>
                  <a:srgbClr val="B9DB0E"/>
                </a:solid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53" name="Text Box 153"/>
              <p:cNvSpPr txBox="1">
                <a:spLocks noChangeArrowheads="1"/>
              </p:cNvSpPr>
              <p:nvPr/>
            </p:nvSpPr>
            <p:spPr bwMode="auto">
              <a:xfrm>
                <a:off x="270" y="3373"/>
                <a:ext cx="5192" cy="678"/>
              </a:xfrm>
              <a:prstGeom prst="rect">
                <a:avLst/>
              </a:prstGeom>
              <a:noFill/>
              <a:ln>
                <a:noFill/>
              </a:ln>
              <a:extLst/>
            </p:spPr>
            <p:txBody>
              <a:bodyPr wrap="none"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914400" fontAlgn="base">
                  <a:lnSpc>
                    <a:spcPct val="95000"/>
                  </a:lnSpc>
                  <a:spcBef>
                    <a:spcPct val="0"/>
                  </a:spcBef>
                  <a:spcAft>
                    <a:spcPct val="0"/>
                  </a:spcAft>
                  <a:defRPr/>
                </a:pPr>
                <a:r>
                  <a:rPr lang="en-GB" sz="1400" b="1" dirty="0" smtClean="0">
                    <a:solidFill>
                      <a:srgbClr val="000000"/>
                    </a:solidFill>
                  </a:rPr>
                  <a:t>Public Weather Service Public </a:t>
                </a:r>
                <a:br>
                  <a:rPr lang="en-GB" sz="1400" b="1" dirty="0" smtClean="0">
                    <a:solidFill>
                      <a:srgbClr val="000000"/>
                    </a:solidFill>
                  </a:rPr>
                </a:br>
                <a:r>
                  <a:rPr lang="en-GB" sz="1400" b="1" dirty="0" smtClean="0">
                    <a:solidFill>
                      <a:srgbClr val="000000"/>
                    </a:solidFill>
                  </a:rPr>
                  <a:t>task and public sector information</a:t>
                </a:r>
                <a:r>
                  <a:rPr lang="en-GB" sz="1400" dirty="0" smtClean="0">
                    <a:solidFill>
                      <a:srgbClr val="000000"/>
                    </a:solidFill>
                  </a:rPr>
                  <a:t> </a:t>
                </a:r>
              </a:p>
              <a:p>
                <a:pPr algn="ctr" defTabSz="914400" fontAlgn="base">
                  <a:lnSpc>
                    <a:spcPct val="95000"/>
                  </a:lnSpc>
                  <a:spcBef>
                    <a:spcPct val="0"/>
                  </a:spcBef>
                  <a:spcAft>
                    <a:spcPct val="0"/>
                  </a:spcAft>
                  <a:defRPr/>
                </a:pPr>
                <a:r>
                  <a:rPr lang="en-GB" sz="1400" dirty="0" smtClean="0">
                    <a:solidFill>
                      <a:srgbClr val="000000">
                        <a:lumMod val="50000"/>
                        <a:lumOff val="50000"/>
                      </a:srgbClr>
                    </a:solidFill>
                  </a:rPr>
                  <a:t>We produce the outputs which are agreed</a:t>
                </a:r>
                <a:br>
                  <a:rPr lang="en-GB" sz="1400" dirty="0" smtClean="0">
                    <a:solidFill>
                      <a:srgbClr val="000000">
                        <a:lumMod val="50000"/>
                        <a:lumOff val="50000"/>
                      </a:srgbClr>
                    </a:solidFill>
                  </a:rPr>
                </a:br>
                <a:r>
                  <a:rPr lang="en-GB" sz="1400" dirty="0" smtClean="0">
                    <a:solidFill>
                      <a:srgbClr val="000000">
                        <a:lumMod val="50000"/>
                        <a:lumOff val="50000"/>
                      </a:srgbClr>
                    </a:solidFill>
                  </a:rPr>
                  <a:t>and paid for by the Public Weather Service Customer Group</a:t>
                </a:r>
              </a:p>
            </p:txBody>
          </p:sp>
          <p:sp>
            <p:nvSpPr>
              <p:cNvPr id="54" name="Text Box 155"/>
              <p:cNvSpPr txBox="1">
                <a:spLocks noChangeArrowheads="1"/>
              </p:cNvSpPr>
              <p:nvPr/>
            </p:nvSpPr>
            <p:spPr bwMode="auto">
              <a:xfrm>
                <a:off x="279" y="1761"/>
                <a:ext cx="5183" cy="646"/>
              </a:xfrm>
              <a:prstGeom prst="rect">
                <a:avLst/>
              </a:prstGeom>
              <a:noFill/>
              <a:ln>
                <a:noFill/>
              </a:ln>
              <a:extLst/>
            </p:spPr>
            <p:txBody>
              <a:bodyPr wrap="none"/>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914400" fontAlgn="base">
                  <a:lnSpc>
                    <a:spcPct val="85000"/>
                  </a:lnSpc>
                  <a:spcBef>
                    <a:spcPct val="0"/>
                  </a:spcBef>
                  <a:spcAft>
                    <a:spcPct val="0"/>
                  </a:spcAft>
                  <a:defRPr/>
                </a:pPr>
                <a:r>
                  <a:rPr lang="en-GB" sz="2000" b="1" dirty="0" smtClean="0">
                    <a:solidFill>
                      <a:srgbClr val="000000"/>
                    </a:solidFill>
                  </a:rPr>
                  <a:t>Tailored </a:t>
                </a:r>
              </a:p>
              <a:p>
                <a:pPr algn="ctr" defTabSz="914400" fontAlgn="base">
                  <a:lnSpc>
                    <a:spcPct val="85000"/>
                  </a:lnSpc>
                  <a:spcBef>
                    <a:spcPct val="0"/>
                  </a:spcBef>
                  <a:spcAft>
                    <a:spcPct val="0"/>
                  </a:spcAft>
                  <a:defRPr/>
                </a:pPr>
                <a:r>
                  <a:rPr lang="en-GB" sz="2000" b="1" dirty="0" smtClean="0">
                    <a:solidFill>
                      <a:srgbClr val="000000"/>
                    </a:solidFill>
                  </a:rPr>
                  <a:t>products </a:t>
                </a:r>
              </a:p>
              <a:p>
                <a:pPr algn="ctr" defTabSz="914400" fontAlgn="base">
                  <a:lnSpc>
                    <a:spcPct val="85000"/>
                  </a:lnSpc>
                  <a:spcBef>
                    <a:spcPct val="0"/>
                  </a:spcBef>
                  <a:spcAft>
                    <a:spcPct val="0"/>
                  </a:spcAft>
                  <a:defRPr/>
                </a:pPr>
                <a:r>
                  <a:rPr lang="en-GB" sz="2000" b="1" dirty="0" smtClean="0">
                    <a:solidFill>
                      <a:srgbClr val="000000"/>
                    </a:solidFill>
                  </a:rPr>
                  <a:t>and services</a:t>
                </a:r>
              </a:p>
            </p:txBody>
          </p:sp>
          <p:sp>
            <p:nvSpPr>
              <p:cNvPr id="55" name="Rectangle 156"/>
              <p:cNvSpPr>
                <a:spLocks noChangeArrowheads="1"/>
              </p:cNvSpPr>
              <p:nvPr/>
            </p:nvSpPr>
            <p:spPr bwMode="auto">
              <a:xfrm>
                <a:off x="2133" y="2602"/>
                <a:ext cx="321" cy="769"/>
              </a:xfrm>
              <a:prstGeom prst="rect">
                <a:avLst/>
              </a:prstGeom>
              <a:solidFill>
                <a:schemeClr val="bg2"/>
              </a:solidFill>
              <a:ln w="28575">
                <a:solidFill>
                  <a:srgbClr val="B9DB0E"/>
                </a:solid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56" name="Rectangle 157"/>
              <p:cNvSpPr>
                <a:spLocks noChangeArrowheads="1"/>
              </p:cNvSpPr>
              <p:nvPr/>
            </p:nvSpPr>
            <p:spPr bwMode="auto">
              <a:xfrm>
                <a:off x="3832" y="2609"/>
                <a:ext cx="323" cy="769"/>
              </a:xfrm>
              <a:prstGeom prst="rect">
                <a:avLst/>
              </a:prstGeom>
              <a:solidFill>
                <a:schemeClr val="bg1"/>
              </a:solidFill>
              <a:ln w="28575">
                <a:solidFill>
                  <a:srgbClr val="B9DB0E"/>
                </a:solid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57" name="Text Box 158"/>
              <p:cNvSpPr txBox="1">
                <a:spLocks noChangeArrowheads="1"/>
              </p:cNvSpPr>
              <p:nvPr/>
            </p:nvSpPr>
            <p:spPr bwMode="auto">
              <a:xfrm rot="-5400000">
                <a:off x="3605" y="2838"/>
                <a:ext cx="769" cy="320"/>
              </a:xfrm>
              <a:prstGeom prst="rect">
                <a:avLst/>
              </a:prstGeom>
              <a:solidFill>
                <a:schemeClr val="bg2"/>
              </a:solidFill>
              <a:ln w="9525">
                <a:solidFill>
                  <a:srgbClr val="B9DB0E"/>
                </a:solidFill>
                <a:miter lim="800000"/>
                <a:headEnd/>
                <a:tailEnd/>
              </a:ln>
            </p:spPr>
            <p:txBody>
              <a:bodyPr wrap="none"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914400" fontAlgn="base">
                  <a:lnSpc>
                    <a:spcPct val="75000"/>
                  </a:lnSpc>
                  <a:spcBef>
                    <a:spcPct val="0"/>
                  </a:spcBef>
                  <a:spcAft>
                    <a:spcPct val="0"/>
                  </a:spcAft>
                  <a:defRPr/>
                </a:pPr>
                <a:r>
                  <a:rPr lang="en-GB" sz="1200" dirty="0" smtClean="0">
                    <a:solidFill>
                      <a:srgbClr val="FFFFFF"/>
                    </a:solidFill>
                  </a:rPr>
                  <a:t>Customer</a:t>
                </a:r>
              </a:p>
              <a:p>
                <a:pPr algn="ctr" defTabSz="914400" fontAlgn="base">
                  <a:lnSpc>
                    <a:spcPct val="75000"/>
                  </a:lnSpc>
                  <a:spcBef>
                    <a:spcPct val="0"/>
                  </a:spcBef>
                  <a:spcAft>
                    <a:spcPct val="0"/>
                  </a:spcAft>
                  <a:defRPr/>
                </a:pPr>
                <a:r>
                  <a:rPr lang="en-GB" sz="1200" dirty="0" smtClean="0">
                    <a:solidFill>
                      <a:srgbClr val="FFFFFF"/>
                    </a:solidFill>
                  </a:rPr>
                  <a:t>group</a:t>
                </a:r>
              </a:p>
            </p:txBody>
          </p:sp>
          <p:sp>
            <p:nvSpPr>
              <p:cNvPr id="58" name="Rectangle 159"/>
              <p:cNvSpPr>
                <a:spLocks noChangeArrowheads="1"/>
              </p:cNvSpPr>
              <p:nvPr/>
            </p:nvSpPr>
            <p:spPr bwMode="auto">
              <a:xfrm>
                <a:off x="2707" y="2602"/>
                <a:ext cx="323" cy="769"/>
              </a:xfrm>
              <a:prstGeom prst="rect">
                <a:avLst/>
              </a:prstGeom>
              <a:solidFill>
                <a:srgbClr val="000067"/>
              </a:solidFill>
              <a:ln w="28575">
                <a:solidFill>
                  <a:srgbClr val="B9DB0E"/>
                </a:solid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59" name="Text Box 160"/>
              <p:cNvSpPr txBox="1">
                <a:spLocks noChangeArrowheads="1"/>
              </p:cNvSpPr>
              <p:nvPr/>
            </p:nvSpPr>
            <p:spPr bwMode="auto">
              <a:xfrm rot="-5400000">
                <a:off x="2481" y="2833"/>
                <a:ext cx="769" cy="321"/>
              </a:xfrm>
              <a:prstGeom prst="rect">
                <a:avLst/>
              </a:prstGeom>
              <a:solidFill>
                <a:srgbClr val="000000"/>
              </a:solidFill>
              <a:ln w="9525">
                <a:solidFill>
                  <a:srgbClr val="B9DB0E"/>
                </a:solidFill>
                <a:miter lim="800000"/>
                <a:headEnd/>
                <a:tailEnd/>
              </a:ln>
            </p:spPr>
            <p:txBody>
              <a:bodyPr wrap="none"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914400" fontAlgn="base">
                  <a:lnSpc>
                    <a:spcPct val="75000"/>
                  </a:lnSpc>
                  <a:spcBef>
                    <a:spcPct val="0"/>
                  </a:spcBef>
                  <a:spcAft>
                    <a:spcPct val="0"/>
                  </a:spcAft>
                  <a:defRPr/>
                </a:pPr>
                <a:r>
                  <a:rPr lang="en-GB" sz="1200" dirty="0" smtClean="0">
                    <a:solidFill>
                      <a:srgbClr val="FFFFFF"/>
                    </a:solidFill>
                  </a:rPr>
                  <a:t>Customer</a:t>
                </a:r>
              </a:p>
              <a:p>
                <a:pPr algn="ctr" defTabSz="914400" fontAlgn="base">
                  <a:lnSpc>
                    <a:spcPct val="75000"/>
                  </a:lnSpc>
                  <a:spcBef>
                    <a:spcPct val="0"/>
                  </a:spcBef>
                  <a:spcAft>
                    <a:spcPct val="0"/>
                  </a:spcAft>
                  <a:defRPr/>
                </a:pPr>
                <a:r>
                  <a:rPr lang="en-GB" sz="1200" dirty="0" smtClean="0">
                    <a:solidFill>
                      <a:srgbClr val="FFFFFF"/>
                    </a:solidFill>
                  </a:rPr>
                  <a:t>group</a:t>
                </a:r>
              </a:p>
            </p:txBody>
          </p:sp>
          <p:sp>
            <p:nvSpPr>
              <p:cNvPr id="60" name="Rectangle 161"/>
              <p:cNvSpPr>
                <a:spLocks noChangeArrowheads="1"/>
              </p:cNvSpPr>
              <p:nvPr/>
            </p:nvSpPr>
            <p:spPr bwMode="auto">
              <a:xfrm>
                <a:off x="1576" y="2606"/>
                <a:ext cx="322" cy="768"/>
              </a:xfrm>
              <a:prstGeom prst="rect">
                <a:avLst/>
              </a:prstGeom>
              <a:solidFill>
                <a:schemeClr val="bg1"/>
              </a:solidFill>
              <a:ln w="28575">
                <a:solidFill>
                  <a:srgbClr val="B9DB0E"/>
                </a:solid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61" name="Text Box 162"/>
              <p:cNvSpPr txBox="1">
                <a:spLocks noChangeArrowheads="1"/>
              </p:cNvSpPr>
              <p:nvPr/>
            </p:nvSpPr>
            <p:spPr bwMode="auto">
              <a:xfrm rot="-5400000">
                <a:off x="1349" y="2836"/>
                <a:ext cx="770" cy="320"/>
              </a:xfrm>
              <a:prstGeom prst="rect">
                <a:avLst/>
              </a:prstGeom>
              <a:solidFill>
                <a:schemeClr val="bg2"/>
              </a:solidFill>
              <a:ln w="9525">
                <a:solidFill>
                  <a:srgbClr val="B9DB0E"/>
                </a:solidFill>
                <a:miter lim="800000"/>
                <a:headEnd/>
                <a:tailEnd/>
              </a:ln>
            </p:spPr>
            <p:txBody>
              <a:bodyPr wrap="none"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914400" fontAlgn="base">
                  <a:lnSpc>
                    <a:spcPct val="75000"/>
                  </a:lnSpc>
                  <a:spcBef>
                    <a:spcPct val="0"/>
                  </a:spcBef>
                  <a:spcAft>
                    <a:spcPct val="0"/>
                  </a:spcAft>
                  <a:defRPr/>
                </a:pPr>
                <a:r>
                  <a:rPr lang="en-GB" sz="1200" dirty="0" smtClean="0">
                    <a:solidFill>
                      <a:srgbClr val="FFFFFF"/>
                    </a:solidFill>
                  </a:rPr>
                  <a:t>Customer</a:t>
                </a:r>
              </a:p>
              <a:p>
                <a:pPr algn="ctr" defTabSz="914400" fontAlgn="base">
                  <a:lnSpc>
                    <a:spcPct val="75000"/>
                  </a:lnSpc>
                  <a:spcBef>
                    <a:spcPct val="0"/>
                  </a:spcBef>
                  <a:spcAft>
                    <a:spcPct val="0"/>
                  </a:spcAft>
                  <a:defRPr/>
                </a:pPr>
                <a:r>
                  <a:rPr lang="en-GB" sz="1200" dirty="0" smtClean="0">
                    <a:solidFill>
                      <a:srgbClr val="FFFFFF"/>
                    </a:solidFill>
                  </a:rPr>
                  <a:t>group</a:t>
                </a:r>
              </a:p>
            </p:txBody>
          </p:sp>
          <p:sp>
            <p:nvSpPr>
              <p:cNvPr id="62" name="Rectangle 163"/>
              <p:cNvSpPr>
                <a:spLocks noChangeArrowheads="1"/>
              </p:cNvSpPr>
              <p:nvPr/>
            </p:nvSpPr>
            <p:spPr bwMode="auto">
              <a:xfrm>
                <a:off x="3263" y="2610"/>
                <a:ext cx="323" cy="768"/>
              </a:xfrm>
              <a:prstGeom prst="rect">
                <a:avLst/>
              </a:prstGeom>
              <a:solidFill>
                <a:schemeClr val="bg2"/>
              </a:solidFill>
              <a:ln w="28575">
                <a:solidFill>
                  <a:srgbClr val="B9DB0E"/>
                </a:solid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grpSp>
        <p:grpSp>
          <p:nvGrpSpPr>
            <p:cNvPr id="35" name="Group 164"/>
            <p:cNvGrpSpPr>
              <a:grpSpLocks/>
            </p:cNvGrpSpPr>
            <p:nvPr/>
          </p:nvGrpSpPr>
          <p:grpSpPr bwMode="auto">
            <a:xfrm>
              <a:off x="4984" y="3280"/>
              <a:ext cx="3408" cy="4"/>
              <a:chOff x="1174" y="3024"/>
              <a:chExt cx="3408" cy="4"/>
            </a:xfrm>
          </p:grpSpPr>
          <p:sp>
            <p:nvSpPr>
              <p:cNvPr id="46" name="Line 165"/>
              <p:cNvSpPr>
                <a:spLocks noChangeShapeType="1"/>
              </p:cNvSpPr>
              <p:nvPr/>
            </p:nvSpPr>
            <p:spPr bwMode="auto">
              <a:xfrm>
                <a:off x="1174" y="3024"/>
                <a:ext cx="394" cy="0"/>
              </a:xfrm>
              <a:prstGeom prst="line">
                <a:avLst/>
              </a:prstGeom>
              <a:noFill/>
              <a:ln w="31750">
                <a:solidFill>
                  <a:srgbClr val="B9DB0E"/>
                </a:solidFill>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47" name="Line 166"/>
              <p:cNvSpPr>
                <a:spLocks noChangeShapeType="1"/>
              </p:cNvSpPr>
              <p:nvPr userDrawn="1"/>
            </p:nvSpPr>
            <p:spPr bwMode="auto">
              <a:xfrm>
                <a:off x="1908" y="3028"/>
                <a:ext cx="231" cy="0"/>
              </a:xfrm>
              <a:prstGeom prst="line">
                <a:avLst/>
              </a:prstGeom>
              <a:noFill/>
              <a:ln w="31750">
                <a:solidFill>
                  <a:srgbClr val="B9DB0E"/>
                </a:solidFill>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48" name="Line 167"/>
              <p:cNvSpPr>
                <a:spLocks noChangeShapeType="1"/>
              </p:cNvSpPr>
              <p:nvPr/>
            </p:nvSpPr>
            <p:spPr bwMode="auto">
              <a:xfrm>
                <a:off x="2472" y="3024"/>
                <a:ext cx="232" cy="0"/>
              </a:xfrm>
              <a:prstGeom prst="line">
                <a:avLst/>
              </a:prstGeom>
              <a:noFill/>
              <a:ln w="31750">
                <a:solidFill>
                  <a:srgbClr val="B9DB0E"/>
                </a:solidFill>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49" name="Line 168"/>
              <p:cNvSpPr>
                <a:spLocks noChangeShapeType="1"/>
              </p:cNvSpPr>
              <p:nvPr/>
            </p:nvSpPr>
            <p:spPr bwMode="auto">
              <a:xfrm>
                <a:off x="3024" y="3024"/>
                <a:ext cx="234" cy="0"/>
              </a:xfrm>
              <a:prstGeom prst="line">
                <a:avLst/>
              </a:prstGeom>
              <a:noFill/>
              <a:ln w="31750">
                <a:solidFill>
                  <a:srgbClr val="B9DB0E"/>
                </a:solidFill>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50" name="Line 169"/>
              <p:cNvSpPr>
                <a:spLocks noChangeShapeType="1"/>
              </p:cNvSpPr>
              <p:nvPr/>
            </p:nvSpPr>
            <p:spPr bwMode="auto">
              <a:xfrm>
                <a:off x="3597" y="3024"/>
                <a:ext cx="234" cy="0"/>
              </a:xfrm>
              <a:prstGeom prst="line">
                <a:avLst/>
              </a:prstGeom>
              <a:noFill/>
              <a:ln w="31750">
                <a:solidFill>
                  <a:srgbClr val="B9DB0E"/>
                </a:solidFill>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51" name="Line 170"/>
              <p:cNvSpPr>
                <a:spLocks noChangeShapeType="1"/>
              </p:cNvSpPr>
              <p:nvPr/>
            </p:nvSpPr>
            <p:spPr bwMode="auto">
              <a:xfrm>
                <a:off x="4154" y="3024"/>
                <a:ext cx="428" cy="2"/>
              </a:xfrm>
              <a:prstGeom prst="line">
                <a:avLst/>
              </a:prstGeom>
              <a:noFill/>
              <a:ln w="31750">
                <a:solidFill>
                  <a:srgbClr val="B9DB0E"/>
                </a:solidFill>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grpSp>
        <p:grpSp>
          <p:nvGrpSpPr>
            <p:cNvPr id="36" name="Group 171"/>
            <p:cNvGrpSpPr>
              <a:grpSpLocks/>
            </p:cNvGrpSpPr>
            <p:nvPr/>
          </p:nvGrpSpPr>
          <p:grpSpPr bwMode="auto">
            <a:xfrm>
              <a:off x="5092" y="3136"/>
              <a:ext cx="3177" cy="318"/>
              <a:chOff x="1282" y="2880"/>
              <a:chExt cx="3177" cy="318"/>
            </a:xfrm>
          </p:grpSpPr>
          <p:sp>
            <p:nvSpPr>
              <p:cNvPr id="44" name="AutoShape 172"/>
              <p:cNvSpPr>
                <a:spLocks noChangeArrowheads="1"/>
              </p:cNvSpPr>
              <p:nvPr/>
            </p:nvSpPr>
            <p:spPr bwMode="auto">
              <a:xfrm>
                <a:off x="4232" y="2880"/>
                <a:ext cx="230" cy="315"/>
              </a:xfrm>
              <a:prstGeom prst="upArrow">
                <a:avLst>
                  <a:gd name="adj1" fmla="val 50000"/>
                  <a:gd name="adj2" fmla="val 35022"/>
                </a:avLst>
              </a:prstGeom>
              <a:solidFill>
                <a:srgbClr val="D7A900"/>
              </a:soli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45" name="AutoShape 173"/>
              <p:cNvSpPr>
                <a:spLocks noChangeArrowheads="1"/>
              </p:cNvSpPr>
              <p:nvPr/>
            </p:nvSpPr>
            <p:spPr bwMode="auto">
              <a:xfrm>
                <a:off x="1282" y="2880"/>
                <a:ext cx="228" cy="315"/>
              </a:xfrm>
              <a:prstGeom prst="upArrow">
                <a:avLst>
                  <a:gd name="adj1" fmla="val 50000"/>
                  <a:gd name="adj2" fmla="val 35021"/>
                </a:avLst>
              </a:prstGeom>
              <a:solidFill>
                <a:srgbClr val="D7A900"/>
              </a:soli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grpSp>
        <p:grpSp>
          <p:nvGrpSpPr>
            <p:cNvPr id="37" name="Group 174"/>
            <p:cNvGrpSpPr>
              <a:grpSpLocks/>
            </p:cNvGrpSpPr>
            <p:nvPr/>
          </p:nvGrpSpPr>
          <p:grpSpPr bwMode="auto">
            <a:xfrm>
              <a:off x="4984" y="3047"/>
              <a:ext cx="3408" cy="3"/>
              <a:chOff x="1174" y="3024"/>
              <a:chExt cx="3408" cy="3"/>
            </a:xfrm>
          </p:grpSpPr>
          <p:sp>
            <p:nvSpPr>
              <p:cNvPr id="38" name="Line 175"/>
              <p:cNvSpPr>
                <a:spLocks noChangeShapeType="1"/>
              </p:cNvSpPr>
              <p:nvPr/>
            </p:nvSpPr>
            <p:spPr bwMode="auto">
              <a:xfrm>
                <a:off x="1174" y="3024"/>
                <a:ext cx="394" cy="0"/>
              </a:xfrm>
              <a:prstGeom prst="line">
                <a:avLst/>
              </a:prstGeom>
              <a:noFill/>
              <a:ln w="31750">
                <a:solidFill>
                  <a:srgbClr val="B9DB0E"/>
                </a:solidFill>
                <a:prstDash val="sysDot"/>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39" name="Line 176"/>
              <p:cNvSpPr>
                <a:spLocks noChangeShapeType="1"/>
              </p:cNvSpPr>
              <p:nvPr/>
            </p:nvSpPr>
            <p:spPr bwMode="auto">
              <a:xfrm>
                <a:off x="1899" y="3024"/>
                <a:ext cx="232" cy="0"/>
              </a:xfrm>
              <a:prstGeom prst="line">
                <a:avLst/>
              </a:prstGeom>
              <a:noFill/>
              <a:ln w="31750">
                <a:solidFill>
                  <a:srgbClr val="B9DB0E"/>
                </a:solidFill>
                <a:prstDash val="sysDot"/>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40" name="Line 177"/>
              <p:cNvSpPr>
                <a:spLocks noChangeShapeType="1"/>
              </p:cNvSpPr>
              <p:nvPr/>
            </p:nvSpPr>
            <p:spPr bwMode="auto">
              <a:xfrm>
                <a:off x="2472" y="3024"/>
                <a:ext cx="232" cy="0"/>
              </a:xfrm>
              <a:prstGeom prst="line">
                <a:avLst/>
              </a:prstGeom>
              <a:noFill/>
              <a:ln w="31750">
                <a:solidFill>
                  <a:srgbClr val="B9DB0E"/>
                </a:solidFill>
                <a:prstDash val="sysDot"/>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41" name="Line 178"/>
              <p:cNvSpPr>
                <a:spLocks noChangeShapeType="1"/>
              </p:cNvSpPr>
              <p:nvPr/>
            </p:nvSpPr>
            <p:spPr bwMode="auto">
              <a:xfrm>
                <a:off x="3024" y="3024"/>
                <a:ext cx="234" cy="0"/>
              </a:xfrm>
              <a:prstGeom prst="line">
                <a:avLst/>
              </a:prstGeom>
              <a:noFill/>
              <a:ln w="31750">
                <a:solidFill>
                  <a:srgbClr val="B9DB0E"/>
                </a:solidFill>
                <a:prstDash val="sysDot"/>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42" name="Line 179"/>
              <p:cNvSpPr>
                <a:spLocks noChangeShapeType="1"/>
              </p:cNvSpPr>
              <p:nvPr/>
            </p:nvSpPr>
            <p:spPr bwMode="auto">
              <a:xfrm>
                <a:off x="3597" y="3024"/>
                <a:ext cx="234" cy="0"/>
              </a:xfrm>
              <a:prstGeom prst="line">
                <a:avLst/>
              </a:prstGeom>
              <a:noFill/>
              <a:ln w="31750">
                <a:solidFill>
                  <a:srgbClr val="B9DB0E"/>
                </a:solidFill>
                <a:prstDash val="sysDot"/>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43" name="Line 180"/>
              <p:cNvSpPr>
                <a:spLocks noChangeShapeType="1"/>
              </p:cNvSpPr>
              <p:nvPr/>
            </p:nvSpPr>
            <p:spPr bwMode="auto">
              <a:xfrm>
                <a:off x="4154" y="3024"/>
                <a:ext cx="428" cy="9"/>
              </a:xfrm>
              <a:prstGeom prst="line">
                <a:avLst/>
              </a:prstGeom>
              <a:noFill/>
              <a:ln w="31750">
                <a:solidFill>
                  <a:srgbClr val="B9DB0E"/>
                </a:solidFill>
                <a:prstDash val="sysDot"/>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grpSp>
      </p:grpSp>
      <p:sp>
        <p:nvSpPr>
          <p:cNvPr id="63" name="AutoShape 96"/>
          <p:cNvSpPr>
            <a:spLocks noChangeArrowheads="1"/>
          </p:cNvSpPr>
          <p:nvPr userDrawn="1"/>
        </p:nvSpPr>
        <p:spPr bwMode="auto">
          <a:xfrm rot="19292984">
            <a:off x="6359529" y="3048000"/>
            <a:ext cx="557213" cy="2982384"/>
          </a:xfrm>
          <a:prstGeom prst="curvedLeftArrow">
            <a:avLst>
              <a:gd name="adj1" fmla="val 55196"/>
              <a:gd name="adj2" fmla="val 173579"/>
              <a:gd name="adj3" fmla="val 37481"/>
            </a:avLst>
          </a:prstGeom>
          <a:solidFill>
            <a:srgbClr val="CCFF33"/>
          </a:soli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Tree>
    <p:extLst>
      <p:ext uri="{BB962C8B-B14F-4D97-AF65-F5344CB8AC3E}">
        <p14:creationId xmlns:p14="http://schemas.microsoft.com/office/powerpoint/2010/main" val="3635740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wipe(up)">
                                      <p:cBhvr>
                                        <p:cTn id="15" dur="1000"/>
                                        <p:tgtEl>
                                          <p:spTgt spid="63"/>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tock - process">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Rectangle 2"/>
          <p:cNvSpPr txBox="1">
            <a:spLocks noChangeArrowheads="1"/>
          </p:cNvSpPr>
          <p:nvPr userDrawn="1"/>
        </p:nvSpPr>
        <p:spPr>
          <a:xfrm>
            <a:off x="1547815" y="319618"/>
            <a:ext cx="7416800" cy="1246716"/>
          </a:xfrm>
          <a:prstGeom prst="rect">
            <a:avLst/>
          </a:prstGeom>
          <a:ln>
            <a:noFill/>
          </a:ln>
        </p:spPr>
        <p:txBody>
          <a:bodyPr anchor="b"/>
          <a:lstStyle>
            <a:lvl1pPr algn="l" rtl="0" eaLnBrk="0" fontAlgn="base" hangingPunct="0">
              <a:lnSpc>
                <a:spcPct val="85000"/>
              </a:lnSpc>
              <a:spcBef>
                <a:spcPct val="0"/>
              </a:spcBef>
              <a:spcAft>
                <a:spcPct val="0"/>
              </a:spcAft>
              <a:defRPr sz="3600" baseline="0">
                <a:ln>
                  <a:noFill/>
                </a:ln>
                <a:solidFill>
                  <a:schemeClr val="tx1"/>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200" algn="l" rtl="0" fontAlgn="base">
              <a:lnSpc>
                <a:spcPct val="85000"/>
              </a:lnSpc>
              <a:spcBef>
                <a:spcPct val="0"/>
              </a:spcBef>
              <a:spcAft>
                <a:spcPct val="0"/>
              </a:spcAft>
              <a:defRPr sz="4000">
                <a:solidFill>
                  <a:srgbClr val="FFFFFF"/>
                </a:solidFill>
                <a:latin typeface="Arial" charset="0"/>
              </a:defRPr>
            </a:lvl6pPr>
            <a:lvl7pPr marL="914400" algn="l" rtl="0" fontAlgn="base">
              <a:lnSpc>
                <a:spcPct val="85000"/>
              </a:lnSpc>
              <a:spcBef>
                <a:spcPct val="0"/>
              </a:spcBef>
              <a:spcAft>
                <a:spcPct val="0"/>
              </a:spcAft>
              <a:defRPr sz="4000">
                <a:solidFill>
                  <a:srgbClr val="FFFFFF"/>
                </a:solidFill>
                <a:latin typeface="Arial" charset="0"/>
              </a:defRPr>
            </a:lvl7pPr>
            <a:lvl8pPr marL="1371600" algn="l" rtl="0" fontAlgn="base">
              <a:lnSpc>
                <a:spcPct val="85000"/>
              </a:lnSpc>
              <a:spcBef>
                <a:spcPct val="0"/>
              </a:spcBef>
              <a:spcAft>
                <a:spcPct val="0"/>
              </a:spcAft>
              <a:defRPr sz="4000">
                <a:solidFill>
                  <a:srgbClr val="FFFFFF"/>
                </a:solidFill>
                <a:latin typeface="Arial" charset="0"/>
              </a:defRPr>
            </a:lvl8pPr>
            <a:lvl9pPr marL="1828800" algn="l" rtl="0" fontAlgn="base">
              <a:lnSpc>
                <a:spcPct val="85000"/>
              </a:lnSpc>
              <a:spcBef>
                <a:spcPct val="0"/>
              </a:spcBef>
              <a:spcAft>
                <a:spcPct val="0"/>
              </a:spcAft>
              <a:defRPr sz="4000">
                <a:solidFill>
                  <a:srgbClr val="FFFFFF"/>
                </a:solidFill>
                <a:latin typeface="Arial" charset="0"/>
              </a:defRPr>
            </a:lvl9pPr>
          </a:lstStyle>
          <a:p>
            <a:pPr defTabSz="914400">
              <a:defRPr/>
            </a:pPr>
            <a:r>
              <a:rPr lang="en-US" dirty="0" smtClean="0">
                <a:solidFill>
                  <a:srgbClr val="FFFFFF"/>
                </a:solidFill>
              </a:rPr>
              <a:t>Forecasting process</a:t>
            </a:r>
            <a:endParaRPr lang="en-US" dirty="0">
              <a:solidFill>
                <a:srgbClr val="FFFFFF"/>
              </a:solidFill>
            </a:endParaRPr>
          </a:p>
        </p:txBody>
      </p:sp>
      <p:sp>
        <p:nvSpPr>
          <p:cNvPr id="3" name="Rounded Rectangle 2"/>
          <p:cNvSpPr>
            <a:spLocks noChangeArrowheads="1"/>
          </p:cNvSpPr>
          <p:nvPr userDrawn="1"/>
        </p:nvSpPr>
        <p:spPr bwMode="auto">
          <a:xfrm>
            <a:off x="6110291" y="8837085"/>
            <a:ext cx="409575" cy="546100"/>
          </a:xfrm>
          <a:prstGeom prst="roundRect">
            <a:avLst>
              <a:gd name="adj" fmla="val 16667"/>
            </a:avLst>
          </a:prstGeom>
          <a:solidFill>
            <a:srgbClr val="FFFFFF"/>
          </a:solidFill>
          <a:ln w="9525">
            <a:noFill/>
            <a:round/>
            <a:headEnd/>
            <a:tailEnd/>
          </a:ln>
        </p:spPr>
        <p:txBody>
          <a:bodyP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pic>
        <p:nvPicPr>
          <p:cNvPr id="4" name="Picture 2" descr="forecasting-process-globe-v2"/>
          <p:cNvPicPr>
            <a:picLocks noChangeAspect="1" noChangeArrowheads="1"/>
          </p:cNvPicPr>
          <p:nvPr userDrawn="1"/>
        </p:nvPicPr>
        <p:blipFill>
          <a:blip r:embed="rId3" cstate="screen"/>
          <a:srcRect/>
          <a:stretch>
            <a:fillRect/>
          </a:stretch>
        </p:blipFill>
        <p:spPr bwMode="auto">
          <a:xfrm>
            <a:off x="3527426" y="7366007"/>
            <a:ext cx="3003550" cy="4002617"/>
          </a:xfrm>
          <a:prstGeom prst="rect">
            <a:avLst/>
          </a:prstGeom>
          <a:noFill/>
          <a:ln w="9525">
            <a:noFill/>
            <a:miter lim="800000"/>
            <a:headEnd/>
            <a:tailEnd/>
          </a:ln>
        </p:spPr>
      </p:pic>
      <p:sp>
        <p:nvSpPr>
          <p:cNvPr id="5" name="TextBox 13"/>
          <p:cNvSpPr txBox="1">
            <a:spLocks noChangeArrowheads="1"/>
          </p:cNvSpPr>
          <p:nvPr userDrawn="1"/>
        </p:nvSpPr>
        <p:spPr bwMode="auto">
          <a:xfrm>
            <a:off x="2501900" y="8652940"/>
            <a:ext cx="1341438" cy="249299"/>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fontAlgn="base">
              <a:lnSpc>
                <a:spcPct val="85000"/>
              </a:lnSpc>
              <a:spcBef>
                <a:spcPct val="0"/>
              </a:spcBef>
              <a:spcAft>
                <a:spcPct val="0"/>
              </a:spcAft>
              <a:defRPr/>
            </a:pPr>
            <a:r>
              <a:rPr lang="en-GB" sz="1200" b="1" dirty="0" smtClean="0">
                <a:solidFill>
                  <a:srgbClr val="FFFFFF"/>
                </a:solidFill>
              </a:rPr>
              <a:t>Regional 4km</a:t>
            </a:r>
          </a:p>
        </p:txBody>
      </p:sp>
      <p:sp>
        <p:nvSpPr>
          <p:cNvPr id="6" name="TextBox 14"/>
          <p:cNvSpPr txBox="1">
            <a:spLocks noChangeArrowheads="1"/>
          </p:cNvSpPr>
          <p:nvPr userDrawn="1"/>
        </p:nvSpPr>
        <p:spPr bwMode="auto">
          <a:xfrm>
            <a:off x="2492378" y="9861557"/>
            <a:ext cx="1008063" cy="406265"/>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fontAlgn="base">
              <a:lnSpc>
                <a:spcPct val="85000"/>
              </a:lnSpc>
              <a:spcBef>
                <a:spcPct val="0"/>
              </a:spcBef>
              <a:spcAft>
                <a:spcPct val="0"/>
              </a:spcAft>
              <a:defRPr/>
            </a:pPr>
            <a:r>
              <a:rPr lang="en-GB" sz="1200" b="1" dirty="0" smtClean="0">
                <a:solidFill>
                  <a:srgbClr val="FFFFFF"/>
                </a:solidFill>
              </a:rPr>
              <a:t>Global</a:t>
            </a:r>
          </a:p>
          <a:p>
            <a:pPr defTabSz="914400" fontAlgn="base">
              <a:lnSpc>
                <a:spcPct val="85000"/>
              </a:lnSpc>
              <a:spcBef>
                <a:spcPct val="0"/>
              </a:spcBef>
              <a:spcAft>
                <a:spcPct val="0"/>
              </a:spcAft>
              <a:defRPr/>
            </a:pPr>
            <a:r>
              <a:rPr lang="en-GB" sz="1200" b="1" dirty="0" smtClean="0">
                <a:solidFill>
                  <a:srgbClr val="FFFFFF"/>
                </a:solidFill>
              </a:rPr>
              <a:t>17km</a:t>
            </a:r>
          </a:p>
        </p:txBody>
      </p:sp>
      <p:sp>
        <p:nvSpPr>
          <p:cNvPr id="7" name="TextBox 15"/>
          <p:cNvSpPr txBox="1">
            <a:spLocks noChangeArrowheads="1"/>
          </p:cNvSpPr>
          <p:nvPr userDrawn="1"/>
        </p:nvSpPr>
        <p:spPr bwMode="auto">
          <a:xfrm>
            <a:off x="2492376" y="7749120"/>
            <a:ext cx="935038" cy="249299"/>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fontAlgn="base">
              <a:lnSpc>
                <a:spcPct val="85000"/>
              </a:lnSpc>
              <a:spcBef>
                <a:spcPct val="0"/>
              </a:spcBef>
              <a:spcAft>
                <a:spcPct val="0"/>
              </a:spcAft>
              <a:defRPr/>
            </a:pPr>
            <a:r>
              <a:rPr lang="en-GB" sz="1200" b="1" dirty="0" smtClean="0">
                <a:solidFill>
                  <a:srgbClr val="FFFFFF"/>
                </a:solidFill>
              </a:rPr>
              <a:t>UK 1.5km</a:t>
            </a:r>
          </a:p>
        </p:txBody>
      </p:sp>
      <p:sp>
        <p:nvSpPr>
          <p:cNvPr id="8" name="TextBox 16"/>
          <p:cNvSpPr txBox="1">
            <a:spLocks noChangeArrowheads="1"/>
          </p:cNvSpPr>
          <p:nvPr userDrawn="1"/>
        </p:nvSpPr>
        <p:spPr bwMode="auto">
          <a:xfrm>
            <a:off x="2484442" y="8896357"/>
            <a:ext cx="1520825" cy="720197"/>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fontAlgn="base">
              <a:lnSpc>
                <a:spcPct val="85000"/>
              </a:lnSpc>
              <a:spcBef>
                <a:spcPct val="0"/>
              </a:spcBef>
              <a:spcAft>
                <a:spcPct val="0"/>
              </a:spcAft>
              <a:defRPr/>
            </a:pPr>
            <a:r>
              <a:rPr lang="en-GB" sz="1200" dirty="0" smtClean="0">
                <a:solidFill>
                  <a:srgbClr val="CCFF33"/>
                </a:solidFill>
              </a:rPr>
              <a:t>+ Regional ensemble</a:t>
            </a:r>
          </a:p>
          <a:p>
            <a:pPr defTabSz="914400" fontAlgn="base">
              <a:lnSpc>
                <a:spcPct val="85000"/>
              </a:lnSpc>
              <a:spcBef>
                <a:spcPct val="0"/>
              </a:spcBef>
              <a:spcAft>
                <a:spcPct val="0"/>
              </a:spcAft>
              <a:defRPr/>
            </a:pPr>
            <a:endParaRPr lang="en-GB" sz="1200" i="1" dirty="0" smtClean="0">
              <a:solidFill>
                <a:srgbClr val="CCFF33"/>
              </a:solidFill>
            </a:endParaRPr>
          </a:p>
          <a:p>
            <a:pPr defTabSz="914400" fontAlgn="base">
              <a:lnSpc>
                <a:spcPct val="85000"/>
              </a:lnSpc>
              <a:spcBef>
                <a:spcPct val="0"/>
              </a:spcBef>
              <a:spcAft>
                <a:spcPct val="0"/>
              </a:spcAft>
              <a:defRPr/>
            </a:pPr>
            <a:endParaRPr lang="en-GB" sz="1200" i="1" dirty="0" smtClean="0">
              <a:solidFill>
                <a:srgbClr val="CCFF33"/>
              </a:solidFill>
            </a:endParaRPr>
          </a:p>
        </p:txBody>
      </p:sp>
      <p:sp>
        <p:nvSpPr>
          <p:cNvPr id="9" name="TextBox 17"/>
          <p:cNvSpPr txBox="1">
            <a:spLocks noChangeArrowheads="1"/>
          </p:cNvSpPr>
          <p:nvPr userDrawn="1"/>
        </p:nvSpPr>
        <p:spPr bwMode="auto">
          <a:xfrm>
            <a:off x="2484438" y="10342040"/>
            <a:ext cx="1223962" cy="406265"/>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fontAlgn="base">
              <a:lnSpc>
                <a:spcPct val="85000"/>
              </a:lnSpc>
              <a:spcBef>
                <a:spcPct val="0"/>
              </a:spcBef>
              <a:spcAft>
                <a:spcPct val="0"/>
              </a:spcAft>
              <a:defRPr/>
            </a:pPr>
            <a:r>
              <a:rPr lang="en-GB" sz="1200" i="1" dirty="0" smtClean="0">
                <a:solidFill>
                  <a:srgbClr val="CCFF33"/>
                </a:solidFill>
              </a:rPr>
              <a:t>+ Global ensemble</a:t>
            </a:r>
          </a:p>
        </p:txBody>
      </p:sp>
      <p:sp>
        <p:nvSpPr>
          <p:cNvPr id="10" name="TextBox 18"/>
          <p:cNvSpPr txBox="1">
            <a:spLocks noChangeArrowheads="1"/>
          </p:cNvSpPr>
          <p:nvPr userDrawn="1"/>
        </p:nvSpPr>
        <p:spPr bwMode="auto">
          <a:xfrm>
            <a:off x="2492379" y="8003117"/>
            <a:ext cx="1420813" cy="249299"/>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fontAlgn="base">
              <a:lnSpc>
                <a:spcPct val="85000"/>
              </a:lnSpc>
              <a:spcBef>
                <a:spcPct val="0"/>
              </a:spcBef>
              <a:spcAft>
                <a:spcPct val="0"/>
              </a:spcAft>
              <a:defRPr/>
            </a:pPr>
            <a:r>
              <a:rPr lang="en-GB" sz="1200" dirty="0" smtClean="0">
                <a:solidFill>
                  <a:srgbClr val="CCFF33"/>
                </a:solidFill>
              </a:rPr>
              <a:t>+UK ensemble</a:t>
            </a:r>
          </a:p>
        </p:txBody>
      </p:sp>
      <p:cxnSp>
        <p:nvCxnSpPr>
          <p:cNvPr id="11" name="Straight Connector 12"/>
          <p:cNvCxnSpPr>
            <a:cxnSpLocks noChangeShapeType="1"/>
          </p:cNvCxnSpPr>
          <p:nvPr userDrawn="1"/>
        </p:nvCxnSpPr>
        <p:spPr bwMode="auto">
          <a:xfrm>
            <a:off x="2411413" y="7173390"/>
            <a:ext cx="0" cy="4512733"/>
          </a:xfrm>
          <a:prstGeom prst="line">
            <a:avLst/>
          </a:prstGeom>
          <a:noFill/>
          <a:ln w="12700">
            <a:solidFill>
              <a:srgbClr val="FFFFFF"/>
            </a:solidFill>
            <a:prstDash val="dot"/>
            <a:round/>
            <a:headEnd/>
            <a:tailEnd/>
          </a:ln>
        </p:spPr>
      </p:cxnSp>
      <p:cxnSp>
        <p:nvCxnSpPr>
          <p:cNvPr id="12" name="Straight Connector 13"/>
          <p:cNvCxnSpPr>
            <a:cxnSpLocks noChangeShapeType="1"/>
          </p:cNvCxnSpPr>
          <p:nvPr userDrawn="1"/>
        </p:nvCxnSpPr>
        <p:spPr bwMode="auto">
          <a:xfrm>
            <a:off x="6659563" y="7173390"/>
            <a:ext cx="0" cy="4512733"/>
          </a:xfrm>
          <a:prstGeom prst="line">
            <a:avLst/>
          </a:prstGeom>
          <a:noFill/>
          <a:ln w="12700">
            <a:solidFill>
              <a:srgbClr val="FFFFFF"/>
            </a:solidFill>
            <a:prstDash val="dot"/>
            <a:round/>
            <a:headEnd/>
            <a:tailEnd/>
          </a:ln>
        </p:spPr>
      </p:cxnSp>
      <p:sp>
        <p:nvSpPr>
          <p:cNvPr id="13" name="Text Box 15"/>
          <p:cNvSpPr txBox="1">
            <a:spLocks noChangeArrowheads="1"/>
          </p:cNvSpPr>
          <p:nvPr userDrawn="1"/>
        </p:nvSpPr>
        <p:spPr bwMode="auto">
          <a:xfrm>
            <a:off x="304800" y="5060957"/>
            <a:ext cx="2286000" cy="720197"/>
          </a:xfrm>
          <a:prstGeom prst="rect">
            <a:avLst/>
          </a:prstGeom>
          <a:noFill/>
          <a:ln w="9525">
            <a:noFill/>
            <a:miter lim="800000"/>
            <a:headEnd/>
            <a:tailEnd/>
          </a:ln>
        </p:spPr>
        <p:txBody>
          <a:bodyPr>
            <a:spAutoFit/>
          </a:bodyPr>
          <a:lstStyle/>
          <a:p>
            <a:pPr defTabSz="914400" fontAlgn="base">
              <a:lnSpc>
                <a:spcPct val="85000"/>
              </a:lnSpc>
              <a:spcBef>
                <a:spcPct val="50000"/>
              </a:spcBef>
              <a:spcAft>
                <a:spcPct val="0"/>
              </a:spcAft>
              <a:defRPr/>
            </a:pPr>
            <a:r>
              <a:rPr lang="en-GB" sz="1200" dirty="0">
                <a:solidFill>
                  <a:srgbClr val="FFFFFF"/>
                </a:solidFill>
                <a:ea typeface="ＭＳ Ｐゴシック" pitchFamily="34" charset="-128"/>
              </a:rPr>
              <a:t>Our computer forecast model receives data from satellites and other observations from </a:t>
            </a:r>
            <a:r>
              <a:rPr lang="en-US" sz="1200" dirty="0">
                <a:solidFill>
                  <a:srgbClr val="FFFFFF"/>
                </a:solidFill>
                <a:ea typeface="ＭＳ Ｐゴシック" pitchFamily="34" charset="-128"/>
              </a:rPr>
              <a:t>around the world.</a:t>
            </a:r>
          </a:p>
        </p:txBody>
      </p:sp>
      <p:sp>
        <p:nvSpPr>
          <p:cNvPr id="14" name="Text Box 16"/>
          <p:cNvSpPr txBox="1">
            <a:spLocks noChangeArrowheads="1"/>
          </p:cNvSpPr>
          <p:nvPr userDrawn="1"/>
        </p:nvSpPr>
        <p:spPr bwMode="auto">
          <a:xfrm>
            <a:off x="2916238" y="5073652"/>
            <a:ext cx="2159000" cy="969496"/>
          </a:xfrm>
          <a:prstGeom prst="rect">
            <a:avLst/>
          </a:prstGeom>
          <a:noFill/>
          <a:ln w="9525">
            <a:noFill/>
            <a:miter lim="800000"/>
            <a:headEnd/>
            <a:tailEnd/>
          </a:ln>
        </p:spPr>
        <p:txBody>
          <a:bodyPr>
            <a:spAutoFit/>
          </a:bodyPr>
          <a:lstStyle/>
          <a:p>
            <a:pPr defTabSz="914400" fontAlgn="base">
              <a:lnSpc>
                <a:spcPct val="85000"/>
              </a:lnSpc>
              <a:spcBef>
                <a:spcPct val="50000"/>
              </a:spcBef>
              <a:spcAft>
                <a:spcPct val="0"/>
              </a:spcAft>
              <a:buSzPct val="100000"/>
              <a:buFont typeface="Symbol" pitchFamily="18" charset="2"/>
              <a:buNone/>
              <a:defRPr/>
            </a:pPr>
            <a:r>
              <a:rPr lang="en-GB" sz="1200" dirty="0">
                <a:solidFill>
                  <a:srgbClr val="FFFFFF"/>
                </a:solidFill>
                <a:ea typeface="ＭＳ Ｐゴシック" pitchFamily="34" charset="-128"/>
              </a:rPr>
              <a:t>It carries out millions of calculations to predict the weather for up to six days ahead.</a:t>
            </a:r>
          </a:p>
          <a:p>
            <a:pPr defTabSz="914400" fontAlgn="base">
              <a:lnSpc>
                <a:spcPct val="85000"/>
              </a:lnSpc>
              <a:spcBef>
                <a:spcPct val="50000"/>
              </a:spcBef>
              <a:spcAft>
                <a:spcPct val="0"/>
              </a:spcAft>
              <a:buSzPct val="100000"/>
              <a:buFont typeface="Symbol" pitchFamily="18" charset="2"/>
              <a:buNone/>
              <a:defRPr/>
            </a:pPr>
            <a:endParaRPr lang="en-US" sz="1200" dirty="0">
              <a:solidFill>
                <a:srgbClr val="FFFFFF"/>
              </a:solidFill>
              <a:ea typeface="ＭＳ Ｐゴシック" pitchFamily="34" charset="-128"/>
            </a:endParaRPr>
          </a:p>
        </p:txBody>
      </p:sp>
      <p:sp>
        <p:nvSpPr>
          <p:cNvPr id="15" name="Text Box 17"/>
          <p:cNvSpPr txBox="1">
            <a:spLocks noChangeArrowheads="1"/>
          </p:cNvSpPr>
          <p:nvPr userDrawn="1"/>
        </p:nvSpPr>
        <p:spPr bwMode="auto">
          <a:xfrm>
            <a:off x="5513388" y="5073657"/>
            <a:ext cx="1651000" cy="1034129"/>
          </a:xfrm>
          <a:prstGeom prst="rect">
            <a:avLst/>
          </a:prstGeom>
          <a:noFill/>
          <a:ln w="9525">
            <a:noFill/>
            <a:miter lim="800000"/>
            <a:headEnd/>
            <a:tailEnd/>
          </a:ln>
        </p:spPr>
        <p:txBody>
          <a:bodyPr>
            <a:spAutoFit/>
          </a:bodyPr>
          <a:lstStyle/>
          <a:p>
            <a:pPr defTabSz="914400" fontAlgn="base">
              <a:lnSpc>
                <a:spcPct val="85000"/>
              </a:lnSpc>
              <a:spcBef>
                <a:spcPct val="50000"/>
              </a:spcBef>
              <a:spcAft>
                <a:spcPct val="0"/>
              </a:spcAft>
              <a:buSzPct val="100000"/>
              <a:buFont typeface="Symbol" pitchFamily="18" charset="2"/>
              <a:buNone/>
              <a:defRPr/>
            </a:pPr>
            <a:r>
              <a:rPr lang="en-GB" sz="1200" dirty="0">
                <a:solidFill>
                  <a:srgbClr val="FFFFFF"/>
                </a:solidFill>
                <a:ea typeface="ＭＳ Ｐゴシック" pitchFamily="34" charset="-128"/>
              </a:rPr>
              <a:t>These computer-generated analyses are displayed as meteorological charts for interpretation by forecasters.</a:t>
            </a:r>
          </a:p>
        </p:txBody>
      </p:sp>
      <p:sp>
        <p:nvSpPr>
          <p:cNvPr id="16" name="Text Box 18"/>
          <p:cNvSpPr txBox="1">
            <a:spLocks noChangeArrowheads="1"/>
          </p:cNvSpPr>
          <p:nvPr userDrawn="1"/>
        </p:nvSpPr>
        <p:spPr bwMode="auto">
          <a:xfrm>
            <a:off x="7308850" y="5071540"/>
            <a:ext cx="1682750" cy="1034129"/>
          </a:xfrm>
          <a:prstGeom prst="rect">
            <a:avLst/>
          </a:prstGeom>
          <a:noFill/>
          <a:ln>
            <a:noFill/>
          </a:ln>
          <a:effectLst/>
          <a:extLst/>
        </p:spPr>
        <p:txBody>
          <a:bodyPr rIns="54000">
            <a:spAutoFit/>
          </a:bodyPr>
          <a:lstStyle/>
          <a:p>
            <a:pPr defTabSz="914400" fontAlgn="base">
              <a:lnSpc>
                <a:spcPct val="85000"/>
              </a:lnSpc>
              <a:spcBef>
                <a:spcPct val="50000"/>
              </a:spcBef>
              <a:spcAft>
                <a:spcPct val="0"/>
              </a:spcAft>
              <a:buSzPct val="100000"/>
              <a:buFont typeface="Symbol" pitchFamily="18" charset="2"/>
              <a:buNone/>
              <a:defRPr/>
            </a:pPr>
            <a:r>
              <a:rPr lang="en-GB" sz="1200" dirty="0">
                <a:solidFill>
                  <a:srgbClr val="FFFFFF"/>
                </a:solidFill>
                <a:ea typeface="ＭＳ Ｐゴシック" pitchFamily="34" charset="-128"/>
              </a:rPr>
              <a:t>The forecast is accessed and modified by the </a:t>
            </a:r>
            <a:br>
              <a:rPr lang="en-GB" sz="1200" dirty="0">
                <a:solidFill>
                  <a:srgbClr val="FFFFFF"/>
                </a:solidFill>
                <a:ea typeface="ＭＳ Ｐゴシック" pitchFamily="34" charset="-128"/>
              </a:rPr>
            </a:br>
            <a:r>
              <a:rPr lang="en-GB" sz="1200" dirty="0">
                <a:solidFill>
                  <a:srgbClr val="FFFFFF"/>
                </a:solidFill>
                <a:ea typeface="ＭＳ Ｐゴシック" pitchFamily="34" charset="-128"/>
              </a:rPr>
              <a:t>Chief Forecaster, </a:t>
            </a:r>
            <a:br>
              <a:rPr lang="en-GB" sz="1200" dirty="0">
                <a:solidFill>
                  <a:srgbClr val="FFFFFF"/>
                </a:solidFill>
                <a:ea typeface="ＭＳ Ｐゴシック" pitchFamily="34" charset="-128"/>
              </a:rPr>
            </a:br>
            <a:r>
              <a:rPr lang="en-GB" sz="1200" dirty="0">
                <a:solidFill>
                  <a:srgbClr val="FFFFFF"/>
                </a:solidFill>
                <a:ea typeface="ＭＳ Ｐゴシック" pitchFamily="34" charset="-128"/>
              </a:rPr>
              <a:t>to produce the best possible forecast.</a:t>
            </a:r>
          </a:p>
        </p:txBody>
      </p:sp>
    </p:spTree>
    <p:extLst>
      <p:ext uri="{BB962C8B-B14F-4D97-AF65-F5344CB8AC3E}">
        <p14:creationId xmlns:p14="http://schemas.microsoft.com/office/powerpoint/2010/main" val="3284027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pic>
        <p:nvPicPr>
          <p:cNvPr id="7" name="Picture 6" descr="wmo2016_powerpoint_standard_v2-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51694"/>
            <a:ext cx="1988820" cy="1714500"/>
          </a:xfrm>
          <a:prstGeom prst="rect">
            <a:avLst/>
          </a:prstGeom>
        </p:spPr>
      </p:pic>
    </p:spTree>
    <p:extLst>
      <p:ext uri="{BB962C8B-B14F-4D97-AF65-F5344CB8AC3E}">
        <p14:creationId xmlns:p14="http://schemas.microsoft.com/office/powerpoint/2010/main" val="5009313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tock - services">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Oval 6" descr="4-degree-map"/>
          <p:cNvSpPr>
            <a:spLocks noChangeArrowheads="1"/>
          </p:cNvSpPr>
          <p:nvPr userDrawn="1"/>
        </p:nvSpPr>
        <p:spPr bwMode="auto">
          <a:xfrm>
            <a:off x="661992" y="1799173"/>
            <a:ext cx="1531937" cy="2040467"/>
          </a:xfrm>
          <a:prstGeom prst="ellipse">
            <a:avLst/>
          </a:prstGeom>
          <a:blipFill dpi="0" rotWithShape="1">
            <a:blip r:embed="rId3" cstate="screen"/>
            <a:srcRect/>
            <a:stretch>
              <a:fillRect/>
            </a:stretch>
          </a:blipFill>
          <a:ln w="76200">
            <a:solidFill>
              <a:srgbClr val="CCFF33"/>
            </a:solidFill>
            <a:round/>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3" name="Oval 7" descr="responders"/>
          <p:cNvSpPr>
            <a:spLocks noChangeAspect="1" noChangeArrowheads="1"/>
          </p:cNvSpPr>
          <p:nvPr userDrawn="1"/>
        </p:nvSpPr>
        <p:spPr bwMode="auto">
          <a:xfrm>
            <a:off x="2760667" y="1799173"/>
            <a:ext cx="1531937" cy="2040467"/>
          </a:xfrm>
          <a:prstGeom prst="ellipse">
            <a:avLst/>
          </a:prstGeom>
          <a:blipFill dpi="0" rotWithShape="1">
            <a:blip r:embed="rId4" cstate="screen"/>
            <a:srcRect/>
            <a:stretch>
              <a:fillRect/>
            </a:stretch>
          </a:blipFill>
          <a:ln w="76200">
            <a:solidFill>
              <a:srgbClr val="CCFF33"/>
            </a:solidFill>
            <a:round/>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4" name="Oval 8" descr="utilities"/>
          <p:cNvSpPr>
            <a:spLocks noChangeArrowheads="1"/>
          </p:cNvSpPr>
          <p:nvPr userDrawn="1"/>
        </p:nvSpPr>
        <p:spPr bwMode="auto">
          <a:xfrm>
            <a:off x="4818067" y="1799173"/>
            <a:ext cx="1531937" cy="2040467"/>
          </a:xfrm>
          <a:prstGeom prst="ellipse">
            <a:avLst/>
          </a:prstGeom>
          <a:blipFill dpi="0" rotWithShape="1">
            <a:blip r:embed="rId5" cstate="screen"/>
            <a:srcRect/>
            <a:stretch>
              <a:fillRect/>
            </a:stretch>
          </a:blipFill>
          <a:ln w="76200">
            <a:solidFill>
              <a:srgbClr val="CCFF33"/>
            </a:solidFill>
            <a:round/>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5" name="Oval 10" descr="plane2 circle"/>
          <p:cNvSpPr>
            <a:spLocks noChangeArrowheads="1"/>
          </p:cNvSpPr>
          <p:nvPr userDrawn="1"/>
        </p:nvSpPr>
        <p:spPr bwMode="auto">
          <a:xfrm>
            <a:off x="6875467" y="1799173"/>
            <a:ext cx="1531937" cy="2040467"/>
          </a:xfrm>
          <a:prstGeom prst="ellipse">
            <a:avLst/>
          </a:prstGeom>
          <a:blipFill dpi="0" rotWithShape="1">
            <a:blip r:embed="rId6" cstate="screen"/>
            <a:srcRect/>
            <a:stretch>
              <a:fillRect/>
            </a:stretch>
          </a:blipFill>
          <a:ln w="76200">
            <a:solidFill>
              <a:srgbClr val="CCFF33"/>
            </a:solidFill>
            <a:round/>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6" name="Oval 11" descr="health2 circle"/>
          <p:cNvSpPr>
            <a:spLocks noChangeArrowheads="1"/>
          </p:cNvSpPr>
          <p:nvPr userDrawn="1"/>
        </p:nvSpPr>
        <p:spPr bwMode="auto">
          <a:xfrm>
            <a:off x="2760667" y="4174073"/>
            <a:ext cx="1531937" cy="2040467"/>
          </a:xfrm>
          <a:prstGeom prst="ellipse">
            <a:avLst/>
          </a:prstGeom>
          <a:blipFill dpi="0" rotWithShape="1">
            <a:blip r:embed="rId7" cstate="screen"/>
            <a:srcRect/>
            <a:stretch>
              <a:fillRect/>
            </a:stretch>
          </a:blipFill>
          <a:ln w="76200">
            <a:solidFill>
              <a:srgbClr val="CCFF33"/>
            </a:solidFill>
            <a:round/>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7" name="Oval 12" descr="chinook circle"/>
          <p:cNvSpPr>
            <a:spLocks noChangeArrowheads="1"/>
          </p:cNvSpPr>
          <p:nvPr userDrawn="1"/>
        </p:nvSpPr>
        <p:spPr bwMode="auto">
          <a:xfrm>
            <a:off x="4818067" y="4174073"/>
            <a:ext cx="1531937" cy="2040467"/>
          </a:xfrm>
          <a:prstGeom prst="ellipse">
            <a:avLst/>
          </a:prstGeom>
          <a:blipFill dpi="0" rotWithShape="1">
            <a:blip r:embed="rId8" cstate="screen"/>
            <a:srcRect/>
            <a:stretch>
              <a:fillRect/>
            </a:stretch>
          </a:blipFill>
          <a:ln w="76200">
            <a:solidFill>
              <a:srgbClr val="CCFF33"/>
            </a:solidFill>
            <a:round/>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8" name="Oval 13" descr="shutterstock_44315155"/>
          <p:cNvSpPr>
            <a:spLocks noChangeArrowheads="1"/>
          </p:cNvSpPr>
          <p:nvPr userDrawn="1"/>
        </p:nvSpPr>
        <p:spPr bwMode="auto">
          <a:xfrm>
            <a:off x="6875467" y="4174073"/>
            <a:ext cx="1531937" cy="2040467"/>
          </a:xfrm>
          <a:prstGeom prst="ellipse">
            <a:avLst/>
          </a:prstGeom>
          <a:blipFill dpi="0" rotWithShape="1">
            <a:blip r:embed="rId9" cstate="screen"/>
            <a:srcRect/>
            <a:stretch>
              <a:fillRect/>
            </a:stretch>
          </a:blipFill>
          <a:ln w="76200">
            <a:solidFill>
              <a:srgbClr val="CCFF33"/>
            </a:solidFill>
            <a:round/>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9" name="Oval 8" descr="bbc-weather"/>
          <p:cNvSpPr>
            <a:spLocks noChangeArrowheads="1"/>
          </p:cNvSpPr>
          <p:nvPr userDrawn="1"/>
        </p:nvSpPr>
        <p:spPr bwMode="auto">
          <a:xfrm>
            <a:off x="665164" y="4212173"/>
            <a:ext cx="1530350" cy="2040467"/>
          </a:xfrm>
          <a:prstGeom prst="ellipse">
            <a:avLst/>
          </a:prstGeom>
          <a:blipFill dpi="0" rotWithShape="1">
            <a:blip r:embed="rId10" cstate="screen"/>
            <a:srcRect/>
            <a:stretch>
              <a:fillRect/>
            </a:stretch>
          </a:blipFill>
          <a:ln w="76200">
            <a:solidFill>
              <a:srgbClr val="CCFF33"/>
            </a:solidFill>
            <a:round/>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10" name="Rectangle 2"/>
          <p:cNvSpPr txBox="1">
            <a:spLocks noChangeArrowheads="1"/>
          </p:cNvSpPr>
          <p:nvPr userDrawn="1"/>
        </p:nvSpPr>
        <p:spPr>
          <a:xfrm>
            <a:off x="1547815" y="319618"/>
            <a:ext cx="7416800" cy="1246716"/>
          </a:xfrm>
          <a:prstGeom prst="rect">
            <a:avLst/>
          </a:prstGeom>
          <a:ln>
            <a:noFill/>
          </a:ln>
        </p:spPr>
        <p:txBody>
          <a:bodyPr anchor="b"/>
          <a:lstStyle/>
          <a:p>
            <a:pPr defTabSz="914400" eaLnBrk="0" fontAlgn="base" hangingPunct="0">
              <a:lnSpc>
                <a:spcPct val="85000"/>
              </a:lnSpc>
              <a:spcBef>
                <a:spcPct val="0"/>
              </a:spcBef>
              <a:spcAft>
                <a:spcPct val="0"/>
              </a:spcAft>
              <a:defRPr/>
            </a:pPr>
            <a:r>
              <a:rPr lang="en-US" sz="3600" dirty="0">
                <a:solidFill>
                  <a:srgbClr val="FFFFFF"/>
                </a:solidFill>
                <a:ea typeface="ＭＳ Ｐゴシック" pitchFamily="34" charset="-128"/>
              </a:rPr>
              <a:t>We provide services for…</a:t>
            </a:r>
          </a:p>
        </p:txBody>
      </p:sp>
    </p:spTree>
    <p:extLst>
      <p:ext uri="{BB962C8B-B14F-4D97-AF65-F5344CB8AC3E}">
        <p14:creationId xmlns:p14="http://schemas.microsoft.com/office/powerpoint/2010/main" val="1218428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ock - services 1">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Rectangle 2"/>
          <p:cNvSpPr txBox="1">
            <a:spLocks noChangeArrowheads="1"/>
          </p:cNvSpPr>
          <p:nvPr userDrawn="1"/>
        </p:nvSpPr>
        <p:spPr>
          <a:xfrm>
            <a:off x="1547815" y="319618"/>
            <a:ext cx="7416800" cy="1246716"/>
          </a:xfrm>
          <a:prstGeom prst="rect">
            <a:avLst/>
          </a:prstGeom>
          <a:ln>
            <a:noFill/>
          </a:ln>
        </p:spPr>
        <p:txBody>
          <a:bodyPr anchor="b"/>
          <a:lstStyle/>
          <a:p>
            <a:pPr defTabSz="914400" eaLnBrk="0" fontAlgn="base" hangingPunct="0">
              <a:lnSpc>
                <a:spcPct val="85000"/>
              </a:lnSpc>
              <a:spcBef>
                <a:spcPct val="0"/>
              </a:spcBef>
              <a:spcAft>
                <a:spcPct val="0"/>
              </a:spcAft>
              <a:defRPr/>
            </a:pPr>
            <a:r>
              <a:rPr lang="en-US" sz="3600" dirty="0">
                <a:solidFill>
                  <a:srgbClr val="FFFFFF"/>
                </a:solidFill>
                <a:ea typeface="ＭＳ Ｐゴシック" pitchFamily="34" charset="-128"/>
              </a:rPr>
              <a:t>We also…</a:t>
            </a:r>
          </a:p>
        </p:txBody>
      </p:sp>
      <p:pic>
        <p:nvPicPr>
          <p:cNvPr id="3" name="Picture 2" descr="clothesline.png"/>
          <p:cNvPicPr>
            <a:picLocks noChangeAspect="1"/>
          </p:cNvPicPr>
          <p:nvPr userDrawn="1"/>
        </p:nvPicPr>
        <p:blipFill>
          <a:blip r:embed="rId3" cstate="screen"/>
          <a:srcRect/>
          <a:stretch>
            <a:fillRect/>
          </a:stretch>
        </p:blipFill>
        <p:spPr bwMode="auto">
          <a:xfrm>
            <a:off x="-6350" y="645590"/>
            <a:ext cx="9150350" cy="6498167"/>
          </a:xfrm>
          <a:prstGeom prst="rect">
            <a:avLst/>
          </a:prstGeom>
          <a:noFill/>
          <a:ln w="9525">
            <a:noFill/>
            <a:miter lim="800000"/>
            <a:headEnd/>
            <a:tailEnd/>
          </a:ln>
        </p:spPr>
      </p:pic>
    </p:spTree>
    <p:extLst>
      <p:ext uri="{BB962C8B-B14F-4D97-AF65-F5344CB8AC3E}">
        <p14:creationId xmlns:p14="http://schemas.microsoft.com/office/powerpoint/2010/main" val="1213999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ock - operationalising">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Rectangle 1"/>
          <p:cNvSpPr/>
          <p:nvPr userDrawn="1"/>
        </p:nvSpPr>
        <p:spPr bwMode="auto">
          <a:xfrm>
            <a:off x="0" y="0"/>
            <a:ext cx="9144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a:lstStyle/>
          <a:p>
            <a:pPr defTabSz="914400"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cs typeface="ＭＳ Ｐゴシック" charset="0"/>
            </a:endParaRPr>
          </a:p>
        </p:txBody>
      </p:sp>
      <p:sp>
        <p:nvSpPr>
          <p:cNvPr id="3" name="Rectangle 2"/>
          <p:cNvSpPr txBox="1">
            <a:spLocks noChangeArrowheads="1"/>
          </p:cNvSpPr>
          <p:nvPr userDrawn="1"/>
        </p:nvSpPr>
        <p:spPr>
          <a:xfrm>
            <a:off x="1547815" y="319618"/>
            <a:ext cx="7416800" cy="1246716"/>
          </a:xfrm>
          <a:prstGeom prst="rect">
            <a:avLst/>
          </a:prstGeom>
          <a:ln>
            <a:noFill/>
          </a:ln>
        </p:spPr>
        <p:txBody>
          <a:bodyPr anchor="b"/>
          <a:lstStyle>
            <a:lvl1pPr algn="l" rtl="0" eaLnBrk="0" fontAlgn="base" hangingPunct="0">
              <a:lnSpc>
                <a:spcPct val="85000"/>
              </a:lnSpc>
              <a:spcBef>
                <a:spcPct val="0"/>
              </a:spcBef>
              <a:spcAft>
                <a:spcPct val="0"/>
              </a:spcAft>
              <a:defRPr sz="3600" baseline="0">
                <a:ln>
                  <a:noFill/>
                </a:ln>
                <a:solidFill>
                  <a:schemeClr val="tx1"/>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200" algn="l" rtl="0" fontAlgn="base">
              <a:lnSpc>
                <a:spcPct val="85000"/>
              </a:lnSpc>
              <a:spcBef>
                <a:spcPct val="0"/>
              </a:spcBef>
              <a:spcAft>
                <a:spcPct val="0"/>
              </a:spcAft>
              <a:defRPr sz="4000">
                <a:solidFill>
                  <a:srgbClr val="FFFFFF"/>
                </a:solidFill>
                <a:latin typeface="Arial" charset="0"/>
              </a:defRPr>
            </a:lvl6pPr>
            <a:lvl7pPr marL="914400" algn="l" rtl="0" fontAlgn="base">
              <a:lnSpc>
                <a:spcPct val="85000"/>
              </a:lnSpc>
              <a:spcBef>
                <a:spcPct val="0"/>
              </a:spcBef>
              <a:spcAft>
                <a:spcPct val="0"/>
              </a:spcAft>
              <a:defRPr sz="4000">
                <a:solidFill>
                  <a:srgbClr val="FFFFFF"/>
                </a:solidFill>
                <a:latin typeface="Arial" charset="0"/>
              </a:defRPr>
            </a:lvl7pPr>
            <a:lvl8pPr marL="1371600" algn="l" rtl="0" fontAlgn="base">
              <a:lnSpc>
                <a:spcPct val="85000"/>
              </a:lnSpc>
              <a:spcBef>
                <a:spcPct val="0"/>
              </a:spcBef>
              <a:spcAft>
                <a:spcPct val="0"/>
              </a:spcAft>
              <a:defRPr sz="4000">
                <a:solidFill>
                  <a:srgbClr val="FFFFFF"/>
                </a:solidFill>
                <a:latin typeface="Arial" charset="0"/>
              </a:defRPr>
            </a:lvl8pPr>
            <a:lvl9pPr marL="1828800" algn="l" rtl="0" fontAlgn="base">
              <a:lnSpc>
                <a:spcPct val="85000"/>
              </a:lnSpc>
              <a:spcBef>
                <a:spcPct val="0"/>
              </a:spcBef>
              <a:spcAft>
                <a:spcPct val="0"/>
              </a:spcAft>
              <a:defRPr sz="4000">
                <a:solidFill>
                  <a:srgbClr val="FFFFFF"/>
                </a:solidFill>
                <a:latin typeface="Arial" charset="0"/>
              </a:defRPr>
            </a:lvl9pPr>
          </a:lstStyle>
          <a:p>
            <a:pPr defTabSz="914400">
              <a:defRPr/>
            </a:pPr>
            <a:r>
              <a:rPr lang="en-US" dirty="0" err="1" smtClean="0">
                <a:solidFill>
                  <a:srgbClr val="FFFFFF"/>
                </a:solidFill>
              </a:rPr>
              <a:t>Operationalising</a:t>
            </a:r>
            <a:r>
              <a:rPr lang="en-US" dirty="0" smtClean="0">
                <a:solidFill>
                  <a:srgbClr val="FFFFFF"/>
                </a:solidFill>
              </a:rPr>
              <a:t> science and data</a:t>
            </a:r>
            <a:endParaRPr lang="en-US" dirty="0">
              <a:solidFill>
                <a:srgbClr val="FFFFFF"/>
              </a:solidFill>
            </a:endParaRPr>
          </a:p>
        </p:txBody>
      </p:sp>
    </p:spTree>
    <p:extLst>
      <p:ext uri="{BB962C8B-B14F-4D97-AF65-F5344CB8AC3E}">
        <p14:creationId xmlns:p14="http://schemas.microsoft.com/office/powerpoint/2010/main" val="529898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tock - science">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TextBox 1"/>
          <p:cNvSpPr txBox="1">
            <a:spLocks noChangeArrowheads="1"/>
          </p:cNvSpPr>
          <p:nvPr userDrawn="1"/>
        </p:nvSpPr>
        <p:spPr bwMode="auto">
          <a:xfrm>
            <a:off x="1547817" y="1604433"/>
            <a:ext cx="4537075" cy="615553"/>
          </a:xfrm>
          <a:prstGeom prst="rect">
            <a:avLst/>
          </a:prstGeom>
          <a:noFill/>
          <a:ln>
            <a:noFill/>
          </a:ln>
          <a:extLst/>
        </p:spPr>
        <p:txBody>
          <a:bodyPr>
            <a:spAutoFit/>
          </a:bodyPr>
          <a:lstStyle>
            <a:lvl1pPr eaLnBrk="0" hangingPunct="0">
              <a:defRPr sz="4400">
                <a:solidFill>
                  <a:schemeClr val="tx2"/>
                </a:solidFill>
                <a:latin typeface="Arial" charset="0"/>
                <a:ea typeface="ＭＳ Ｐゴシック" charset="0"/>
                <a:cs typeface="ＭＳ Ｐゴシック" charset="0"/>
              </a:defRPr>
            </a:lvl1pPr>
            <a:lvl2pPr marL="742950" indent="-285750" eaLnBrk="0" hangingPunct="0">
              <a:defRPr sz="4400">
                <a:solidFill>
                  <a:schemeClr val="tx2"/>
                </a:solidFill>
                <a:latin typeface="Arial" charset="0"/>
                <a:ea typeface="ＭＳ Ｐゴシック" charset="0"/>
              </a:defRPr>
            </a:lvl2pPr>
            <a:lvl3pPr marL="1143000" indent="-228600" eaLnBrk="0" hangingPunct="0">
              <a:defRPr sz="4400">
                <a:solidFill>
                  <a:schemeClr val="tx2"/>
                </a:solidFill>
                <a:latin typeface="Arial" charset="0"/>
                <a:ea typeface="ＭＳ Ｐゴシック" charset="0"/>
              </a:defRPr>
            </a:lvl3pPr>
            <a:lvl4pPr marL="1600200" indent="-228600" eaLnBrk="0" hangingPunct="0">
              <a:defRPr sz="4400">
                <a:solidFill>
                  <a:schemeClr val="tx2"/>
                </a:solidFill>
                <a:latin typeface="Arial" charset="0"/>
                <a:ea typeface="ＭＳ Ｐゴシック" charset="0"/>
              </a:defRPr>
            </a:lvl4pPr>
            <a:lvl5pPr marL="2057400" indent="-228600" eaLnBrk="0" hangingPunct="0">
              <a:defRPr sz="4400">
                <a:solidFill>
                  <a:schemeClr val="tx2"/>
                </a:solidFill>
                <a:latin typeface="Arial" charset="0"/>
                <a:ea typeface="ＭＳ Ｐゴシック" charset="0"/>
              </a:defRPr>
            </a:lvl5pPr>
            <a:lvl6pPr marL="25146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6pPr>
            <a:lvl7pPr marL="29718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7pPr>
            <a:lvl8pPr marL="34290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8pPr>
            <a:lvl9pPr marL="38862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9pPr>
          </a:lstStyle>
          <a:p>
            <a:pPr defTabSz="914400" eaLnBrk="1" fontAlgn="base" hangingPunct="1">
              <a:lnSpc>
                <a:spcPct val="85000"/>
              </a:lnSpc>
              <a:spcBef>
                <a:spcPct val="0"/>
              </a:spcBef>
              <a:spcAft>
                <a:spcPct val="0"/>
              </a:spcAft>
              <a:defRPr/>
            </a:pPr>
            <a:r>
              <a:rPr lang="en-US" sz="2000" dirty="0" smtClean="0">
                <a:solidFill>
                  <a:srgbClr val="CCFF33"/>
                </a:solidFill>
              </a:rPr>
              <a:t>Everything we do is underpinned by world class science and infrastructure</a:t>
            </a:r>
          </a:p>
        </p:txBody>
      </p:sp>
      <p:sp>
        <p:nvSpPr>
          <p:cNvPr id="3" name="Rectangle 2"/>
          <p:cNvSpPr txBox="1">
            <a:spLocks noChangeArrowheads="1"/>
          </p:cNvSpPr>
          <p:nvPr userDrawn="1"/>
        </p:nvSpPr>
        <p:spPr>
          <a:xfrm>
            <a:off x="1547815" y="319618"/>
            <a:ext cx="7416800" cy="1246716"/>
          </a:xfrm>
          <a:prstGeom prst="rect">
            <a:avLst/>
          </a:prstGeom>
          <a:ln>
            <a:noFill/>
          </a:ln>
        </p:spPr>
        <p:txBody>
          <a:bodyPr anchor="b"/>
          <a:lstStyle>
            <a:lvl1pPr algn="l" rtl="0" eaLnBrk="0" fontAlgn="base" hangingPunct="0">
              <a:lnSpc>
                <a:spcPct val="85000"/>
              </a:lnSpc>
              <a:spcBef>
                <a:spcPct val="0"/>
              </a:spcBef>
              <a:spcAft>
                <a:spcPct val="0"/>
              </a:spcAft>
              <a:defRPr sz="3600" baseline="0">
                <a:ln>
                  <a:noFill/>
                </a:ln>
                <a:solidFill>
                  <a:schemeClr val="tx1"/>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200" algn="l" rtl="0" fontAlgn="base">
              <a:lnSpc>
                <a:spcPct val="85000"/>
              </a:lnSpc>
              <a:spcBef>
                <a:spcPct val="0"/>
              </a:spcBef>
              <a:spcAft>
                <a:spcPct val="0"/>
              </a:spcAft>
              <a:defRPr sz="4000">
                <a:solidFill>
                  <a:srgbClr val="FFFFFF"/>
                </a:solidFill>
                <a:latin typeface="Arial" charset="0"/>
              </a:defRPr>
            </a:lvl6pPr>
            <a:lvl7pPr marL="914400" algn="l" rtl="0" fontAlgn="base">
              <a:lnSpc>
                <a:spcPct val="85000"/>
              </a:lnSpc>
              <a:spcBef>
                <a:spcPct val="0"/>
              </a:spcBef>
              <a:spcAft>
                <a:spcPct val="0"/>
              </a:spcAft>
              <a:defRPr sz="4000">
                <a:solidFill>
                  <a:srgbClr val="FFFFFF"/>
                </a:solidFill>
                <a:latin typeface="Arial" charset="0"/>
              </a:defRPr>
            </a:lvl7pPr>
            <a:lvl8pPr marL="1371600" algn="l" rtl="0" fontAlgn="base">
              <a:lnSpc>
                <a:spcPct val="85000"/>
              </a:lnSpc>
              <a:spcBef>
                <a:spcPct val="0"/>
              </a:spcBef>
              <a:spcAft>
                <a:spcPct val="0"/>
              </a:spcAft>
              <a:defRPr sz="4000">
                <a:solidFill>
                  <a:srgbClr val="FFFFFF"/>
                </a:solidFill>
                <a:latin typeface="Arial" charset="0"/>
              </a:defRPr>
            </a:lvl8pPr>
            <a:lvl9pPr marL="1828800" algn="l" rtl="0" fontAlgn="base">
              <a:lnSpc>
                <a:spcPct val="85000"/>
              </a:lnSpc>
              <a:spcBef>
                <a:spcPct val="0"/>
              </a:spcBef>
              <a:spcAft>
                <a:spcPct val="0"/>
              </a:spcAft>
              <a:defRPr sz="4000">
                <a:solidFill>
                  <a:srgbClr val="FFFFFF"/>
                </a:solidFill>
                <a:latin typeface="Arial" charset="0"/>
              </a:defRPr>
            </a:lvl9pPr>
          </a:lstStyle>
          <a:p>
            <a:pPr defTabSz="914400">
              <a:defRPr/>
            </a:pPr>
            <a:r>
              <a:rPr lang="en-US" dirty="0" smtClean="0">
                <a:solidFill>
                  <a:srgbClr val="FFFFFF"/>
                </a:solidFill>
              </a:rPr>
              <a:t>Our science</a:t>
            </a:r>
            <a:endParaRPr lang="en-US" dirty="0">
              <a:solidFill>
                <a:srgbClr val="FFFFFF"/>
              </a:solidFill>
            </a:endParaRPr>
          </a:p>
        </p:txBody>
      </p:sp>
    </p:spTree>
    <p:extLst>
      <p:ext uri="{BB962C8B-B14F-4D97-AF65-F5344CB8AC3E}">
        <p14:creationId xmlns:p14="http://schemas.microsoft.com/office/powerpoint/2010/main" val="3045973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vider option 1">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7" name="Rectangle 3"/>
          <p:cNvSpPr>
            <a:spLocks noGrp="1" noChangeArrowheads="1"/>
          </p:cNvSpPr>
          <p:nvPr>
            <p:ph type="subTitle" idx="1"/>
          </p:nvPr>
        </p:nvSpPr>
        <p:spPr>
          <a:xfrm>
            <a:off x="1547668" y="1700808"/>
            <a:ext cx="2952005" cy="576064"/>
          </a:xfrm>
          <a:prstGeom prst="rect">
            <a:avLst/>
          </a:prstGeom>
        </p:spPr>
        <p:txBody>
          <a:bodyPr/>
          <a:lstStyle>
            <a:lvl1pPr marL="0" indent="0">
              <a:buFontTx/>
              <a:buNone/>
              <a:defRPr sz="2000">
                <a:solidFill>
                  <a:srgbClr val="FFFFFF"/>
                </a:solidFill>
              </a:defRPr>
            </a:lvl1pPr>
          </a:lstStyle>
          <a:p>
            <a:r>
              <a:rPr lang="en-GB" smtClean="0"/>
              <a:t>Click to edit Master subtitle style</a:t>
            </a:r>
            <a:endParaRPr lang="en-US" dirty="0"/>
          </a:p>
        </p:txBody>
      </p:sp>
      <p:sp>
        <p:nvSpPr>
          <p:cNvPr id="8" name="Rectangle 2"/>
          <p:cNvSpPr>
            <a:spLocks noGrp="1" noChangeArrowheads="1"/>
          </p:cNvSpPr>
          <p:nvPr>
            <p:ph type="ctrTitle"/>
          </p:nvPr>
        </p:nvSpPr>
        <p:spPr>
          <a:xfrm>
            <a:off x="1547665" y="321555"/>
            <a:ext cx="7416824" cy="1246208"/>
          </a:xfrm>
          <a:prstGeom prst="rect">
            <a:avLst/>
          </a:prstGeom>
          <a:ln>
            <a:noFill/>
          </a:ln>
        </p:spPr>
        <p:txBody>
          <a:bodyPr anchor="b" anchorCtr="0"/>
          <a:lstStyle>
            <a:lvl1pPr>
              <a:defRPr sz="3600" baseline="0">
                <a:ln>
                  <a:noFill/>
                </a:ln>
                <a:solidFill>
                  <a:schemeClr val="tx1"/>
                </a:solidFill>
              </a:defRPr>
            </a:lvl1pPr>
          </a:lstStyle>
          <a:p>
            <a:r>
              <a:rPr lang="en-GB" smtClean="0"/>
              <a:t>Click to edit Master title style</a:t>
            </a:r>
            <a:endParaRPr lang="en-US" dirty="0"/>
          </a:p>
        </p:txBody>
      </p:sp>
    </p:spTree>
    <p:extLst>
      <p:ext uri="{BB962C8B-B14F-4D97-AF65-F5344CB8AC3E}">
        <p14:creationId xmlns:p14="http://schemas.microsoft.com/office/powerpoint/2010/main" val="2838503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tock - aim">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pic>
        <p:nvPicPr>
          <p:cNvPr id="2" name="Picture 2" descr="powerpoint-aim.jpg"/>
          <p:cNvPicPr>
            <a:picLocks noChangeAspect="1"/>
          </p:cNvPicPr>
          <p:nvPr userDrawn="1"/>
        </p:nvPicPr>
        <p:blipFill>
          <a:blip r:embed="rId3" cstate="screen"/>
          <a:srcRect/>
          <a:stretch>
            <a:fillRect/>
          </a:stretch>
        </p:blipFill>
        <p:spPr bwMode="auto">
          <a:xfrm>
            <a:off x="0" y="0"/>
            <a:ext cx="9144000" cy="6858000"/>
          </a:xfrm>
          <a:prstGeom prst="rect">
            <a:avLst/>
          </a:prstGeom>
          <a:noFill/>
          <a:ln w="9525">
            <a:noFill/>
            <a:miter lim="800000"/>
            <a:headEnd/>
            <a:tailEnd/>
          </a:ln>
        </p:spPr>
      </p:pic>
      <p:pic>
        <p:nvPicPr>
          <p:cNvPr id="3" name="Picture 2" descr="ripple"/>
          <p:cNvPicPr>
            <a:picLocks noChangeAspect="1" noChangeArrowheads="1"/>
          </p:cNvPicPr>
          <p:nvPr userDrawn="1"/>
        </p:nvPicPr>
        <p:blipFill>
          <a:blip r:embed="rId4" cstate="screen"/>
          <a:srcRect b="6230"/>
          <a:stretch>
            <a:fillRect/>
          </a:stretch>
        </p:blipFill>
        <p:spPr bwMode="auto">
          <a:xfrm>
            <a:off x="1717675" y="-91017"/>
            <a:ext cx="7380288" cy="6919384"/>
          </a:xfrm>
          <a:prstGeom prst="rect">
            <a:avLst/>
          </a:prstGeom>
          <a:noFill/>
          <a:ln w="9525">
            <a:noFill/>
            <a:miter lim="800000"/>
            <a:headEnd/>
            <a:tailEnd/>
          </a:ln>
        </p:spPr>
      </p:pic>
      <p:sp>
        <p:nvSpPr>
          <p:cNvPr id="4" name="TextBox 3"/>
          <p:cNvSpPr txBox="1">
            <a:spLocks noChangeArrowheads="1"/>
          </p:cNvSpPr>
          <p:nvPr userDrawn="1"/>
        </p:nvSpPr>
        <p:spPr bwMode="auto">
          <a:xfrm>
            <a:off x="1547817" y="1604433"/>
            <a:ext cx="4537075" cy="615553"/>
          </a:xfrm>
          <a:prstGeom prst="rect">
            <a:avLst/>
          </a:prstGeom>
          <a:noFill/>
          <a:ln>
            <a:noFill/>
          </a:ln>
          <a:extLst/>
        </p:spPr>
        <p:txBody>
          <a:bodyPr>
            <a:spAutoFit/>
          </a:bodyPr>
          <a:lstStyle>
            <a:lvl1pPr eaLnBrk="0" hangingPunct="0">
              <a:defRPr sz="4400">
                <a:solidFill>
                  <a:schemeClr val="tx2"/>
                </a:solidFill>
                <a:latin typeface="Arial" charset="0"/>
                <a:ea typeface="ＭＳ Ｐゴシック" charset="0"/>
                <a:cs typeface="ＭＳ Ｐゴシック" charset="0"/>
              </a:defRPr>
            </a:lvl1pPr>
            <a:lvl2pPr marL="742950" indent="-285750" eaLnBrk="0" hangingPunct="0">
              <a:defRPr sz="4400">
                <a:solidFill>
                  <a:schemeClr val="tx2"/>
                </a:solidFill>
                <a:latin typeface="Arial" charset="0"/>
                <a:ea typeface="ＭＳ Ｐゴシック" charset="0"/>
              </a:defRPr>
            </a:lvl2pPr>
            <a:lvl3pPr marL="1143000" indent="-228600" eaLnBrk="0" hangingPunct="0">
              <a:defRPr sz="4400">
                <a:solidFill>
                  <a:schemeClr val="tx2"/>
                </a:solidFill>
                <a:latin typeface="Arial" charset="0"/>
                <a:ea typeface="ＭＳ Ｐゴシック" charset="0"/>
              </a:defRPr>
            </a:lvl3pPr>
            <a:lvl4pPr marL="1600200" indent="-228600" eaLnBrk="0" hangingPunct="0">
              <a:defRPr sz="4400">
                <a:solidFill>
                  <a:schemeClr val="tx2"/>
                </a:solidFill>
                <a:latin typeface="Arial" charset="0"/>
                <a:ea typeface="ＭＳ Ｐゴシック" charset="0"/>
              </a:defRPr>
            </a:lvl4pPr>
            <a:lvl5pPr marL="2057400" indent="-228600" eaLnBrk="0" hangingPunct="0">
              <a:defRPr sz="4400">
                <a:solidFill>
                  <a:schemeClr val="tx2"/>
                </a:solidFill>
                <a:latin typeface="Arial" charset="0"/>
                <a:ea typeface="ＭＳ Ｐゴシック" charset="0"/>
              </a:defRPr>
            </a:lvl5pPr>
            <a:lvl6pPr marL="25146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6pPr>
            <a:lvl7pPr marL="29718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7pPr>
            <a:lvl8pPr marL="34290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8pPr>
            <a:lvl9pPr marL="38862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9pPr>
          </a:lstStyle>
          <a:p>
            <a:pPr defTabSz="914400" eaLnBrk="1" fontAlgn="base" hangingPunct="1">
              <a:lnSpc>
                <a:spcPct val="85000"/>
              </a:lnSpc>
              <a:spcBef>
                <a:spcPct val="0"/>
              </a:spcBef>
              <a:spcAft>
                <a:spcPct val="0"/>
              </a:spcAft>
              <a:defRPr/>
            </a:pPr>
            <a:r>
              <a:rPr lang="en-US" sz="2000" dirty="0" smtClean="0">
                <a:solidFill>
                  <a:srgbClr val="CCFF33"/>
                </a:solidFill>
              </a:rPr>
              <a:t>To be recognised as the best weather</a:t>
            </a:r>
            <a:br>
              <a:rPr lang="en-US" sz="2000" dirty="0" smtClean="0">
                <a:solidFill>
                  <a:srgbClr val="CCFF33"/>
                </a:solidFill>
              </a:rPr>
            </a:br>
            <a:r>
              <a:rPr lang="en-US" sz="2000" dirty="0" smtClean="0">
                <a:solidFill>
                  <a:srgbClr val="CCFF33"/>
                </a:solidFill>
              </a:rPr>
              <a:t>and climate service in the world</a:t>
            </a:r>
          </a:p>
        </p:txBody>
      </p:sp>
      <p:sp>
        <p:nvSpPr>
          <p:cNvPr id="5" name="Rectangle 2"/>
          <p:cNvSpPr txBox="1">
            <a:spLocks noChangeArrowheads="1"/>
          </p:cNvSpPr>
          <p:nvPr userDrawn="1"/>
        </p:nvSpPr>
        <p:spPr>
          <a:xfrm>
            <a:off x="1547815" y="319618"/>
            <a:ext cx="7416800" cy="1246716"/>
          </a:xfrm>
          <a:prstGeom prst="rect">
            <a:avLst/>
          </a:prstGeom>
          <a:ln>
            <a:noFill/>
          </a:ln>
        </p:spPr>
        <p:txBody>
          <a:bodyPr anchor="b"/>
          <a:lstStyle>
            <a:lvl1pPr algn="l" rtl="0" eaLnBrk="0" fontAlgn="base" hangingPunct="0">
              <a:lnSpc>
                <a:spcPct val="85000"/>
              </a:lnSpc>
              <a:spcBef>
                <a:spcPct val="0"/>
              </a:spcBef>
              <a:spcAft>
                <a:spcPct val="0"/>
              </a:spcAft>
              <a:defRPr sz="3600" baseline="0">
                <a:ln>
                  <a:noFill/>
                </a:ln>
                <a:solidFill>
                  <a:schemeClr val="tx1"/>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200" algn="l" rtl="0" fontAlgn="base">
              <a:lnSpc>
                <a:spcPct val="85000"/>
              </a:lnSpc>
              <a:spcBef>
                <a:spcPct val="0"/>
              </a:spcBef>
              <a:spcAft>
                <a:spcPct val="0"/>
              </a:spcAft>
              <a:defRPr sz="4000">
                <a:solidFill>
                  <a:srgbClr val="FFFFFF"/>
                </a:solidFill>
                <a:latin typeface="Arial" charset="0"/>
              </a:defRPr>
            </a:lvl6pPr>
            <a:lvl7pPr marL="914400" algn="l" rtl="0" fontAlgn="base">
              <a:lnSpc>
                <a:spcPct val="85000"/>
              </a:lnSpc>
              <a:spcBef>
                <a:spcPct val="0"/>
              </a:spcBef>
              <a:spcAft>
                <a:spcPct val="0"/>
              </a:spcAft>
              <a:defRPr sz="4000">
                <a:solidFill>
                  <a:srgbClr val="FFFFFF"/>
                </a:solidFill>
                <a:latin typeface="Arial" charset="0"/>
              </a:defRPr>
            </a:lvl7pPr>
            <a:lvl8pPr marL="1371600" algn="l" rtl="0" fontAlgn="base">
              <a:lnSpc>
                <a:spcPct val="85000"/>
              </a:lnSpc>
              <a:spcBef>
                <a:spcPct val="0"/>
              </a:spcBef>
              <a:spcAft>
                <a:spcPct val="0"/>
              </a:spcAft>
              <a:defRPr sz="4000">
                <a:solidFill>
                  <a:srgbClr val="FFFFFF"/>
                </a:solidFill>
                <a:latin typeface="Arial" charset="0"/>
              </a:defRPr>
            </a:lvl8pPr>
            <a:lvl9pPr marL="1828800" algn="l" rtl="0" fontAlgn="base">
              <a:lnSpc>
                <a:spcPct val="85000"/>
              </a:lnSpc>
              <a:spcBef>
                <a:spcPct val="0"/>
              </a:spcBef>
              <a:spcAft>
                <a:spcPct val="0"/>
              </a:spcAft>
              <a:defRPr sz="4000">
                <a:solidFill>
                  <a:srgbClr val="FFFFFF"/>
                </a:solidFill>
                <a:latin typeface="Arial" charset="0"/>
              </a:defRPr>
            </a:lvl9pPr>
          </a:lstStyle>
          <a:p>
            <a:pPr defTabSz="914400">
              <a:defRPr/>
            </a:pPr>
            <a:r>
              <a:rPr lang="en-US" dirty="0" smtClean="0">
                <a:solidFill>
                  <a:srgbClr val="FFFFFF"/>
                </a:solidFill>
              </a:rPr>
              <a:t>Our aim: what is our destination?</a:t>
            </a:r>
            <a:endParaRPr lang="en-US" dirty="0">
              <a:solidFill>
                <a:srgbClr val="FFFFFF"/>
              </a:solidFill>
            </a:endParaRPr>
          </a:p>
        </p:txBody>
      </p:sp>
    </p:spTree>
    <p:extLst>
      <p:ext uri="{BB962C8B-B14F-4D97-AF65-F5344CB8AC3E}">
        <p14:creationId xmlns:p14="http://schemas.microsoft.com/office/powerpoint/2010/main" val="136475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par>
                          <p:cTn id="8" fill="hold">
                            <p:stCondLst>
                              <p:cond delay="1000"/>
                            </p:stCondLst>
                            <p:childTnLst>
                              <p:par>
                                <p:cTn id="9" presetID="10" presetClass="exit" presetSubtype="0" fill="hold" nodeType="afterEffect">
                                  <p:stCondLst>
                                    <p:cond delay="3000"/>
                                  </p:stCondLst>
                                  <p:childTnLst>
                                    <p:animEffect transition="out" filter="fade">
                                      <p:cBhvr>
                                        <p:cTn id="10" dur="2000"/>
                                        <p:tgtEl>
                                          <p:spTgt spid="3"/>
                                        </p:tgtEl>
                                      </p:cBhvr>
                                    </p:animEffect>
                                    <p:set>
                                      <p:cBhvr>
                                        <p:cTn id="11" dur="1" fill="hold">
                                          <p:stCondLst>
                                            <p:cond delay="1999"/>
                                          </p:stCondLst>
                                        </p:cTn>
                                        <p:tgtEl>
                                          <p:spTgt spid="3"/>
                                        </p:tgtEl>
                                        <p:attrNameLst>
                                          <p:attrName>style.visibility</p:attrName>
                                        </p:attrNameLst>
                                      </p:cBhvr>
                                      <p:to>
                                        <p:strVal val="hidden"/>
                                      </p:to>
                                    </p:set>
                                  </p:childTnLst>
                                </p:cTn>
                              </p:par>
                            </p:childTnLst>
                          </p:cTn>
                        </p:par>
                        <p:par>
                          <p:cTn id="12" fill="hold">
                            <p:stCondLst>
                              <p:cond delay="60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tock - seamless">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auto">
          <a:xfrm>
            <a:off x="2124079" y="6362707"/>
            <a:ext cx="3482975" cy="301621"/>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914400" fontAlgn="base">
              <a:lnSpc>
                <a:spcPct val="85000"/>
              </a:lnSpc>
              <a:spcBef>
                <a:spcPct val="50000"/>
              </a:spcBef>
              <a:spcAft>
                <a:spcPct val="0"/>
              </a:spcAft>
              <a:defRPr/>
            </a:pPr>
            <a:r>
              <a:rPr lang="en-GB" sz="1600" dirty="0" smtClean="0">
                <a:solidFill>
                  <a:srgbClr val="FFFFFF"/>
                </a:solidFill>
              </a:rPr>
              <a:t>Forecast lead-time</a:t>
            </a:r>
          </a:p>
        </p:txBody>
      </p:sp>
      <p:sp>
        <p:nvSpPr>
          <p:cNvPr id="3" name="Text Box 4"/>
          <p:cNvSpPr txBox="1">
            <a:spLocks noChangeArrowheads="1"/>
          </p:cNvSpPr>
          <p:nvPr userDrawn="1"/>
        </p:nvSpPr>
        <p:spPr bwMode="auto">
          <a:xfrm>
            <a:off x="7494592" y="3115739"/>
            <a:ext cx="1417637" cy="563231"/>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914400" fontAlgn="base">
              <a:lnSpc>
                <a:spcPct val="85000"/>
              </a:lnSpc>
              <a:spcBef>
                <a:spcPct val="50000"/>
              </a:spcBef>
              <a:spcAft>
                <a:spcPct val="0"/>
              </a:spcAft>
              <a:defRPr/>
            </a:pPr>
            <a:r>
              <a:rPr lang="en-GB" sz="1800" dirty="0" smtClean="0">
                <a:solidFill>
                  <a:srgbClr val="FFFFFF"/>
                </a:solidFill>
              </a:rPr>
              <a:t>Confidence boundary</a:t>
            </a:r>
          </a:p>
        </p:txBody>
      </p:sp>
      <p:sp>
        <p:nvSpPr>
          <p:cNvPr id="4" name="Text Box 5"/>
          <p:cNvSpPr txBox="1">
            <a:spLocks noChangeArrowheads="1"/>
          </p:cNvSpPr>
          <p:nvPr userDrawn="1"/>
        </p:nvSpPr>
        <p:spPr bwMode="auto">
          <a:xfrm rot="16200000">
            <a:off x="543194" y="3087016"/>
            <a:ext cx="1890183" cy="275460"/>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14400" fontAlgn="base">
              <a:lnSpc>
                <a:spcPct val="85000"/>
              </a:lnSpc>
              <a:spcBef>
                <a:spcPct val="50000"/>
              </a:spcBef>
              <a:spcAft>
                <a:spcPct val="0"/>
              </a:spcAft>
              <a:defRPr/>
            </a:pPr>
            <a:r>
              <a:rPr lang="en-GB" sz="1400" dirty="0" smtClean="0">
                <a:solidFill>
                  <a:srgbClr val="FFFFFF"/>
                </a:solidFill>
              </a:rPr>
              <a:t>Now</a:t>
            </a:r>
          </a:p>
        </p:txBody>
      </p:sp>
      <p:sp>
        <p:nvSpPr>
          <p:cNvPr id="5" name="AutoShape 15"/>
          <p:cNvSpPr>
            <a:spLocks noChangeArrowheads="1"/>
          </p:cNvSpPr>
          <p:nvPr userDrawn="1"/>
        </p:nvSpPr>
        <p:spPr bwMode="auto">
          <a:xfrm rot="16200000" flipV="1">
            <a:off x="2748492" y="28575"/>
            <a:ext cx="2148416" cy="6997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6810 w 21600"/>
              <a:gd name="T13" fmla="*/ 6810 h 21600"/>
              <a:gd name="T14" fmla="*/ 14790 w 21600"/>
              <a:gd name="T15" fmla="*/ 14790 h 21600"/>
            </a:gdLst>
            <a:ahLst/>
            <a:cxnLst>
              <a:cxn ang="T8">
                <a:pos x="T0" y="T1"/>
              </a:cxn>
              <a:cxn ang="T9">
                <a:pos x="T2" y="T3"/>
              </a:cxn>
              <a:cxn ang="T10">
                <a:pos x="T4" y="T5"/>
              </a:cxn>
              <a:cxn ang="T11">
                <a:pos x="T6" y="T7"/>
              </a:cxn>
            </a:cxnLst>
            <a:rect l="T12" t="T13" r="T14" b="T15"/>
            <a:pathLst>
              <a:path w="21600" h="21600">
                <a:moveTo>
                  <a:pt x="0" y="0"/>
                </a:moveTo>
                <a:lnTo>
                  <a:pt x="10019" y="21600"/>
                </a:lnTo>
                <a:lnTo>
                  <a:pt x="11581" y="21600"/>
                </a:lnTo>
                <a:lnTo>
                  <a:pt x="21600" y="0"/>
                </a:lnTo>
                <a:lnTo>
                  <a:pt x="0" y="0"/>
                </a:lnTo>
                <a:close/>
              </a:path>
            </a:pathLst>
          </a:custGeom>
          <a:solidFill>
            <a:srgbClr val="CCFF33"/>
          </a:solidFill>
          <a:ln w="9525">
            <a:noFill/>
            <a:miter lim="800000"/>
            <a:headEnd/>
            <a:tailEnd/>
          </a:ln>
        </p:spPr>
        <p:txBody>
          <a:bodyPr wrap="none" anchor="ct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6" name="Rectangle 16"/>
          <p:cNvSpPr>
            <a:spLocks noChangeArrowheads="1"/>
          </p:cNvSpPr>
          <p:nvPr userDrawn="1"/>
        </p:nvSpPr>
        <p:spPr bwMode="auto">
          <a:xfrm>
            <a:off x="1096965" y="3225806"/>
            <a:ext cx="774700" cy="601133"/>
          </a:xfrm>
          <a:prstGeom prst="rect">
            <a:avLst/>
          </a:prstGeom>
          <a:solidFill>
            <a:srgbClr val="000000">
              <a:alpha val="10196"/>
            </a:srgbClr>
          </a:soli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7" name="Rectangle 17"/>
          <p:cNvSpPr>
            <a:spLocks noChangeArrowheads="1"/>
          </p:cNvSpPr>
          <p:nvPr userDrawn="1"/>
        </p:nvSpPr>
        <p:spPr bwMode="auto">
          <a:xfrm>
            <a:off x="1871663" y="3054352"/>
            <a:ext cx="773112" cy="946149"/>
          </a:xfrm>
          <a:prstGeom prst="rect">
            <a:avLst/>
          </a:prstGeom>
          <a:solidFill>
            <a:srgbClr val="000000">
              <a:alpha val="20000"/>
            </a:srgbClr>
          </a:soli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8" name="Rectangle 18"/>
          <p:cNvSpPr>
            <a:spLocks noChangeArrowheads="1"/>
          </p:cNvSpPr>
          <p:nvPr userDrawn="1"/>
        </p:nvSpPr>
        <p:spPr bwMode="auto">
          <a:xfrm>
            <a:off x="2644776" y="2967567"/>
            <a:ext cx="774700" cy="1204384"/>
          </a:xfrm>
          <a:prstGeom prst="rect">
            <a:avLst/>
          </a:prstGeom>
          <a:solidFill>
            <a:srgbClr val="000000">
              <a:alpha val="30196"/>
            </a:srgbClr>
          </a:soli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9" name="Rectangle 19"/>
          <p:cNvSpPr>
            <a:spLocks noChangeArrowheads="1"/>
          </p:cNvSpPr>
          <p:nvPr userDrawn="1"/>
        </p:nvSpPr>
        <p:spPr bwMode="auto">
          <a:xfrm>
            <a:off x="3419475" y="2882902"/>
            <a:ext cx="774700" cy="1462617"/>
          </a:xfrm>
          <a:prstGeom prst="rect">
            <a:avLst/>
          </a:prstGeom>
          <a:solidFill>
            <a:srgbClr val="000000">
              <a:alpha val="39999"/>
            </a:srgbClr>
          </a:soli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10" name="Rectangle 20"/>
          <p:cNvSpPr>
            <a:spLocks noChangeArrowheads="1"/>
          </p:cNvSpPr>
          <p:nvPr userDrawn="1"/>
        </p:nvSpPr>
        <p:spPr bwMode="auto">
          <a:xfrm>
            <a:off x="4191001" y="2796117"/>
            <a:ext cx="776288" cy="1549400"/>
          </a:xfrm>
          <a:prstGeom prst="rect">
            <a:avLst/>
          </a:prstGeom>
          <a:solidFill>
            <a:srgbClr val="000000">
              <a:alpha val="50195"/>
            </a:srgbClr>
          </a:soli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11" name="Rectangle 21"/>
          <p:cNvSpPr>
            <a:spLocks noChangeArrowheads="1"/>
          </p:cNvSpPr>
          <p:nvPr userDrawn="1"/>
        </p:nvSpPr>
        <p:spPr bwMode="auto">
          <a:xfrm>
            <a:off x="4967289" y="2624667"/>
            <a:ext cx="774700" cy="1892300"/>
          </a:xfrm>
          <a:prstGeom prst="rect">
            <a:avLst/>
          </a:prstGeom>
          <a:solidFill>
            <a:srgbClr val="000000">
              <a:alpha val="59999"/>
            </a:srgbClr>
          </a:soli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12" name="Rectangle 22"/>
          <p:cNvSpPr>
            <a:spLocks noChangeArrowheads="1"/>
          </p:cNvSpPr>
          <p:nvPr userDrawn="1"/>
        </p:nvSpPr>
        <p:spPr bwMode="auto">
          <a:xfrm>
            <a:off x="5741988" y="2537890"/>
            <a:ext cx="774700" cy="2150533"/>
          </a:xfrm>
          <a:prstGeom prst="rect">
            <a:avLst/>
          </a:prstGeom>
          <a:solidFill>
            <a:srgbClr val="000000">
              <a:alpha val="70195"/>
            </a:srgbClr>
          </a:soli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13" name="Line 23"/>
          <p:cNvSpPr>
            <a:spLocks noChangeShapeType="1"/>
          </p:cNvSpPr>
          <p:nvPr userDrawn="1"/>
        </p:nvSpPr>
        <p:spPr bwMode="auto">
          <a:xfrm flipV="1">
            <a:off x="1871663" y="2400301"/>
            <a:ext cx="0" cy="3909484"/>
          </a:xfrm>
          <a:prstGeom prst="line">
            <a:avLst/>
          </a:prstGeom>
          <a:noFill/>
          <a:ln w="12700">
            <a:solidFill>
              <a:schemeClr val="tx1"/>
            </a:solidFill>
            <a:prstDash val="dot"/>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14" name="Line 24"/>
          <p:cNvSpPr>
            <a:spLocks noChangeShapeType="1"/>
          </p:cNvSpPr>
          <p:nvPr userDrawn="1"/>
        </p:nvSpPr>
        <p:spPr bwMode="auto">
          <a:xfrm flipV="1">
            <a:off x="2644775" y="2400301"/>
            <a:ext cx="0" cy="3909484"/>
          </a:xfrm>
          <a:prstGeom prst="line">
            <a:avLst/>
          </a:prstGeom>
          <a:noFill/>
          <a:ln w="12700">
            <a:solidFill>
              <a:schemeClr val="tx1"/>
            </a:solidFill>
            <a:prstDash val="dot"/>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15" name="Line 25"/>
          <p:cNvSpPr>
            <a:spLocks noChangeShapeType="1"/>
          </p:cNvSpPr>
          <p:nvPr userDrawn="1"/>
        </p:nvSpPr>
        <p:spPr bwMode="auto">
          <a:xfrm flipH="1" flipV="1">
            <a:off x="3419475" y="2402424"/>
            <a:ext cx="0" cy="3907367"/>
          </a:xfrm>
          <a:prstGeom prst="line">
            <a:avLst/>
          </a:prstGeom>
          <a:noFill/>
          <a:ln w="12700">
            <a:solidFill>
              <a:schemeClr val="tx1"/>
            </a:solidFill>
            <a:prstDash val="dot"/>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16" name="Line 26"/>
          <p:cNvSpPr>
            <a:spLocks noChangeShapeType="1"/>
          </p:cNvSpPr>
          <p:nvPr userDrawn="1"/>
        </p:nvSpPr>
        <p:spPr bwMode="auto">
          <a:xfrm flipV="1">
            <a:off x="4192588" y="2400301"/>
            <a:ext cx="0" cy="3909484"/>
          </a:xfrm>
          <a:prstGeom prst="line">
            <a:avLst/>
          </a:prstGeom>
          <a:noFill/>
          <a:ln w="12700">
            <a:solidFill>
              <a:schemeClr val="tx1"/>
            </a:solidFill>
            <a:prstDash val="dot"/>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17" name="Line 27"/>
          <p:cNvSpPr>
            <a:spLocks noChangeShapeType="1"/>
          </p:cNvSpPr>
          <p:nvPr userDrawn="1"/>
        </p:nvSpPr>
        <p:spPr bwMode="auto">
          <a:xfrm flipV="1">
            <a:off x="4967288" y="2400301"/>
            <a:ext cx="0" cy="3909484"/>
          </a:xfrm>
          <a:prstGeom prst="line">
            <a:avLst/>
          </a:prstGeom>
          <a:noFill/>
          <a:ln w="12700">
            <a:solidFill>
              <a:schemeClr val="tx1"/>
            </a:solidFill>
            <a:prstDash val="dot"/>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18" name="Line 28"/>
          <p:cNvSpPr>
            <a:spLocks noChangeShapeType="1"/>
          </p:cNvSpPr>
          <p:nvPr userDrawn="1"/>
        </p:nvSpPr>
        <p:spPr bwMode="auto">
          <a:xfrm flipV="1">
            <a:off x="5741988" y="2400301"/>
            <a:ext cx="0" cy="3909484"/>
          </a:xfrm>
          <a:prstGeom prst="line">
            <a:avLst/>
          </a:prstGeom>
          <a:noFill/>
          <a:ln w="12700">
            <a:solidFill>
              <a:schemeClr val="tx1"/>
            </a:solidFill>
            <a:prstDash val="dot"/>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19" name="AutoShape 29"/>
          <p:cNvSpPr>
            <a:spLocks noChangeArrowheads="1"/>
          </p:cNvSpPr>
          <p:nvPr userDrawn="1"/>
        </p:nvSpPr>
        <p:spPr bwMode="auto">
          <a:xfrm rot="16200000">
            <a:off x="348192" y="3144309"/>
            <a:ext cx="726016" cy="774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CCFF33"/>
          </a:solidFill>
          <a:ln w="9525">
            <a:noFill/>
            <a:miter lim="800000"/>
            <a:headEnd/>
            <a:tailEnd/>
          </a:ln>
        </p:spPr>
        <p:txBody>
          <a:bodyPr wrap="none" anchor="ct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20" name="Line 30"/>
          <p:cNvSpPr>
            <a:spLocks noChangeShapeType="1"/>
          </p:cNvSpPr>
          <p:nvPr userDrawn="1"/>
        </p:nvSpPr>
        <p:spPr bwMode="auto">
          <a:xfrm flipV="1">
            <a:off x="1096963" y="2400301"/>
            <a:ext cx="0" cy="3909484"/>
          </a:xfrm>
          <a:prstGeom prst="line">
            <a:avLst/>
          </a:prstGeom>
          <a:noFill/>
          <a:ln w="12700">
            <a:solidFill>
              <a:schemeClr val="tx1"/>
            </a:solidFill>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21" name="Line 31"/>
          <p:cNvSpPr>
            <a:spLocks noChangeShapeType="1"/>
          </p:cNvSpPr>
          <p:nvPr userDrawn="1"/>
        </p:nvSpPr>
        <p:spPr bwMode="auto">
          <a:xfrm flipV="1">
            <a:off x="323850" y="2400301"/>
            <a:ext cx="0" cy="3909484"/>
          </a:xfrm>
          <a:prstGeom prst="line">
            <a:avLst/>
          </a:prstGeom>
          <a:noFill/>
          <a:ln w="12700">
            <a:solidFill>
              <a:schemeClr val="tx1"/>
            </a:solidFill>
            <a:prstDash val="dot"/>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22" name="Text Box 32"/>
          <p:cNvSpPr txBox="1">
            <a:spLocks noChangeArrowheads="1"/>
          </p:cNvSpPr>
          <p:nvPr userDrawn="1"/>
        </p:nvSpPr>
        <p:spPr bwMode="auto">
          <a:xfrm>
            <a:off x="395292" y="4690536"/>
            <a:ext cx="2016125" cy="1184170"/>
          </a:xfrm>
          <a:prstGeom prst="rect">
            <a:avLst/>
          </a:prstGeom>
          <a:solidFill>
            <a:srgbClr val="000000"/>
          </a:solidFill>
          <a:ln>
            <a:noFill/>
          </a:ln>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fontAlgn="base">
              <a:lnSpc>
                <a:spcPct val="85000"/>
              </a:lnSpc>
              <a:spcBef>
                <a:spcPct val="50000"/>
              </a:spcBef>
              <a:spcAft>
                <a:spcPct val="0"/>
              </a:spcAft>
              <a:defRPr/>
            </a:pPr>
            <a:r>
              <a:rPr lang="en-GB" sz="1100" b="1" dirty="0" smtClean="0">
                <a:solidFill>
                  <a:srgbClr val="CCFF33"/>
                </a:solidFill>
              </a:rPr>
              <a:t>Analysis</a:t>
            </a:r>
            <a:r>
              <a:rPr lang="en-GB" sz="1100" b="1" dirty="0" smtClean="0">
                <a:solidFill>
                  <a:srgbClr val="FFFFFF"/>
                </a:solidFill>
              </a:rPr>
              <a:t> </a:t>
            </a:r>
            <a:r>
              <a:rPr lang="en-GB" sz="1100" dirty="0" smtClean="0">
                <a:solidFill>
                  <a:srgbClr val="00ADD0">
                    <a:lumMod val="20000"/>
                    <a:lumOff val="80000"/>
                  </a:srgbClr>
                </a:solidFill>
              </a:rPr>
              <a:t>of past weather observations to manage climate risks</a:t>
            </a:r>
          </a:p>
          <a:p>
            <a:pPr defTabSz="914400" fontAlgn="base">
              <a:lnSpc>
                <a:spcPct val="85000"/>
              </a:lnSpc>
              <a:spcBef>
                <a:spcPct val="50000"/>
              </a:spcBef>
              <a:spcAft>
                <a:spcPct val="0"/>
              </a:spcAft>
              <a:defRPr/>
            </a:pPr>
            <a:r>
              <a:rPr lang="en-GB" sz="1100" dirty="0" smtClean="0">
                <a:solidFill>
                  <a:srgbClr val="00ADD0">
                    <a:lumMod val="20000"/>
                    <a:lumOff val="80000"/>
                  </a:srgbClr>
                </a:solidFill>
              </a:rPr>
              <a:t>Eg. Agriculture: informs crop choice, planting to yield optimisation and minimise crop failure risk.</a:t>
            </a:r>
          </a:p>
        </p:txBody>
      </p:sp>
      <p:sp>
        <p:nvSpPr>
          <p:cNvPr id="23" name="Text Box 33"/>
          <p:cNvSpPr txBox="1">
            <a:spLocks noChangeArrowheads="1"/>
          </p:cNvSpPr>
          <p:nvPr userDrawn="1"/>
        </p:nvSpPr>
        <p:spPr bwMode="auto">
          <a:xfrm>
            <a:off x="2727326" y="4690537"/>
            <a:ext cx="2132013" cy="896399"/>
          </a:xfrm>
          <a:prstGeom prst="rect">
            <a:avLst/>
          </a:prstGeom>
          <a:solidFill>
            <a:srgbClr val="000000"/>
          </a:solidFill>
          <a:ln>
            <a:noFill/>
          </a:ln>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fontAlgn="base">
              <a:lnSpc>
                <a:spcPct val="85000"/>
              </a:lnSpc>
              <a:spcBef>
                <a:spcPct val="50000"/>
              </a:spcBef>
              <a:spcAft>
                <a:spcPct val="0"/>
              </a:spcAft>
              <a:defRPr/>
            </a:pPr>
            <a:r>
              <a:rPr lang="en-GB" sz="1100" b="1" dirty="0" smtClean="0">
                <a:solidFill>
                  <a:srgbClr val="CCFF33"/>
                </a:solidFill>
              </a:rPr>
              <a:t>Predicting </a:t>
            </a:r>
            <a:r>
              <a:rPr lang="en-GB" sz="1100" dirty="0" smtClean="0">
                <a:solidFill>
                  <a:srgbClr val="C3F5FF"/>
                </a:solidFill>
              </a:rPr>
              <a:t>routine and hazardous weather conditions. </a:t>
            </a:r>
          </a:p>
          <a:p>
            <a:pPr defTabSz="914400" fontAlgn="base">
              <a:lnSpc>
                <a:spcPct val="85000"/>
              </a:lnSpc>
              <a:spcBef>
                <a:spcPct val="50000"/>
              </a:spcBef>
              <a:spcAft>
                <a:spcPct val="0"/>
              </a:spcAft>
              <a:defRPr/>
            </a:pPr>
            <a:r>
              <a:rPr lang="en-GB" sz="1100" dirty="0" smtClean="0">
                <a:solidFill>
                  <a:srgbClr val="C3F5FF"/>
                </a:solidFill>
              </a:rPr>
              <a:t>Public, emergency response, international </a:t>
            </a:r>
            <a:r>
              <a:rPr lang="en-GB" sz="1100" b="1" dirty="0" smtClean="0">
                <a:solidFill>
                  <a:srgbClr val="C3F5FF"/>
                </a:solidFill>
              </a:rPr>
              <a:t>Disaster Risk Reduction.</a:t>
            </a:r>
          </a:p>
        </p:txBody>
      </p:sp>
      <p:sp>
        <p:nvSpPr>
          <p:cNvPr id="24" name="Rectangle 23"/>
          <p:cNvSpPr>
            <a:spLocks noChangeArrowheads="1"/>
          </p:cNvSpPr>
          <p:nvPr userDrawn="1"/>
        </p:nvSpPr>
        <p:spPr bwMode="auto">
          <a:xfrm>
            <a:off x="6519867" y="2413007"/>
            <a:ext cx="815975" cy="2275417"/>
          </a:xfrm>
          <a:prstGeom prst="rect">
            <a:avLst/>
          </a:prstGeom>
          <a:solidFill>
            <a:srgbClr val="000000">
              <a:alpha val="79999"/>
            </a:srgbClr>
          </a:solidFill>
          <a:ln w="9525">
            <a:noFill/>
            <a:miter lim="800000"/>
            <a:headEnd/>
            <a:tailEnd/>
          </a:ln>
        </p:spPr>
        <p:txBody>
          <a:bodyPr wrap="none" anchor="ctr"/>
          <a:lstStyle/>
          <a:p>
            <a:pPr defTabSz="914400" fontAlgn="base">
              <a:lnSpc>
                <a:spcPct val="85000"/>
              </a:lnSpc>
              <a:spcBef>
                <a:spcPct val="0"/>
              </a:spcBef>
              <a:spcAft>
                <a:spcPct val="0"/>
              </a:spcAft>
              <a:defRPr/>
            </a:pPr>
            <a:endParaRPr lang="en-US" sz="4400" dirty="0">
              <a:solidFill>
                <a:srgbClr val="00ADD0"/>
              </a:solidFill>
              <a:ea typeface="ＭＳ Ｐゴシック" pitchFamily="34" charset="-128"/>
            </a:endParaRPr>
          </a:p>
        </p:txBody>
      </p:sp>
      <p:sp>
        <p:nvSpPr>
          <p:cNvPr id="25" name="Line 38"/>
          <p:cNvSpPr>
            <a:spLocks noChangeShapeType="1"/>
          </p:cNvSpPr>
          <p:nvPr userDrawn="1"/>
        </p:nvSpPr>
        <p:spPr bwMode="auto">
          <a:xfrm flipV="1">
            <a:off x="6515100" y="2400301"/>
            <a:ext cx="0" cy="3909484"/>
          </a:xfrm>
          <a:prstGeom prst="line">
            <a:avLst/>
          </a:prstGeom>
          <a:noFill/>
          <a:ln w="12700">
            <a:solidFill>
              <a:schemeClr val="tx1"/>
            </a:solidFill>
            <a:prstDash val="dot"/>
            <a:round/>
            <a:headEnd/>
            <a:tailEn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26" name="Text Box 39"/>
          <p:cNvSpPr txBox="1">
            <a:spLocks noChangeArrowheads="1"/>
          </p:cNvSpPr>
          <p:nvPr userDrawn="1"/>
        </p:nvSpPr>
        <p:spPr bwMode="auto">
          <a:xfrm>
            <a:off x="5076829" y="4690536"/>
            <a:ext cx="2232025" cy="1184170"/>
          </a:xfrm>
          <a:prstGeom prst="rect">
            <a:avLst/>
          </a:prstGeom>
          <a:solidFill>
            <a:srgbClr val="000000"/>
          </a:solidFill>
          <a:ln>
            <a:noFill/>
          </a:ln>
        </p:spPr>
        <p:txBody>
          <a:bodyPr>
            <a:spAutoFit/>
          </a:bodyPr>
          <a:lstStyle/>
          <a:p>
            <a:pPr defTabSz="914400" fontAlgn="base">
              <a:lnSpc>
                <a:spcPct val="85000"/>
              </a:lnSpc>
              <a:spcBef>
                <a:spcPct val="50000"/>
              </a:spcBef>
              <a:spcAft>
                <a:spcPct val="0"/>
              </a:spcAft>
              <a:defRPr/>
            </a:pPr>
            <a:r>
              <a:rPr lang="en-GB" sz="1100" b="1" dirty="0">
                <a:solidFill>
                  <a:srgbClr val="CCFF33"/>
                </a:solidFill>
                <a:ea typeface="ＭＳ Ｐゴシック" pitchFamily="34" charset="-128"/>
              </a:rPr>
              <a:t>Monthly to decadal </a:t>
            </a:r>
            <a:r>
              <a:rPr lang="en-GB" sz="1100" dirty="0">
                <a:solidFill>
                  <a:srgbClr val="C3F5FF"/>
                </a:solidFill>
                <a:ea typeface="ＭＳ Ｐゴシック" pitchFamily="34" charset="-128"/>
              </a:rPr>
              <a:t>predictions – probability of drought, cold, hurricanes…</a:t>
            </a:r>
          </a:p>
          <a:p>
            <a:pPr defTabSz="914400" fontAlgn="base">
              <a:lnSpc>
                <a:spcPct val="85000"/>
              </a:lnSpc>
              <a:spcBef>
                <a:spcPct val="50000"/>
              </a:spcBef>
              <a:spcAft>
                <a:spcPct val="0"/>
              </a:spcAft>
              <a:defRPr/>
            </a:pPr>
            <a:r>
              <a:rPr lang="en-GB" sz="1100" dirty="0">
                <a:solidFill>
                  <a:srgbClr val="C3F5FF"/>
                </a:solidFill>
                <a:ea typeface="ＭＳ Ｐゴシック" pitchFamily="34" charset="-128"/>
              </a:rPr>
              <a:t>Contingency planners, national and international humanitarian response, government and private infrastructure investment</a:t>
            </a:r>
          </a:p>
        </p:txBody>
      </p:sp>
      <p:sp>
        <p:nvSpPr>
          <p:cNvPr id="27" name="Text Box 40"/>
          <p:cNvSpPr txBox="1">
            <a:spLocks noChangeArrowheads="1"/>
          </p:cNvSpPr>
          <p:nvPr userDrawn="1"/>
        </p:nvSpPr>
        <p:spPr bwMode="auto">
          <a:xfrm>
            <a:off x="7477129" y="4690537"/>
            <a:ext cx="1558925" cy="1328056"/>
          </a:xfrm>
          <a:prstGeom prst="rect">
            <a:avLst/>
          </a:prstGeom>
          <a:solidFill>
            <a:srgbClr val="000000"/>
          </a:solidFill>
          <a:ln>
            <a:noFill/>
          </a:ln>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fontAlgn="base">
              <a:lnSpc>
                <a:spcPct val="85000"/>
              </a:lnSpc>
              <a:spcBef>
                <a:spcPct val="50000"/>
              </a:spcBef>
              <a:spcAft>
                <a:spcPct val="0"/>
              </a:spcAft>
              <a:defRPr/>
            </a:pPr>
            <a:r>
              <a:rPr lang="en-GB" sz="1100" b="1" dirty="0" smtClean="0">
                <a:solidFill>
                  <a:srgbClr val="CCFF33"/>
                </a:solidFill>
              </a:rPr>
              <a:t>Global and regional </a:t>
            </a:r>
            <a:r>
              <a:rPr lang="en-GB" sz="1100" dirty="0" smtClean="0">
                <a:solidFill>
                  <a:srgbClr val="C3F5FF"/>
                </a:solidFill>
              </a:rPr>
              <a:t>climate predictions.</a:t>
            </a:r>
          </a:p>
          <a:p>
            <a:pPr defTabSz="914400" fontAlgn="base">
              <a:lnSpc>
                <a:spcPct val="85000"/>
              </a:lnSpc>
              <a:spcBef>
                <a:spcPct val="50000"/>
              </a:spcBef>
              <a:spcAft>
                <a:spcPct val="0"/>
              </a:spcAft>
              <a:defRPr/>
            </a:pPr>
            <a:r>
              <a:rPr lang="en-GB" sz="1100" dirty="0" smtClean="0">
                <a:solidFill>
                  <a:srgbClr val="C3F5FF"/>
                </a:solidFill>
              </a:rPr>
              <a:t>Informs </a:t>
            </a:r>
            <a:r>
              <a:rPr lang="en-GB" sz="1100" b="1" dirty="0" smtClean="0">
                <a:solidFill>
                  <a:srgbClr val="C3F5FF"/>
                </a:solidFill>
              </a:rPr>
              <a:t>mitigation</a:t>
            </a:r>
            <a:r>
              <a:rPr lang="en-GB" sz="1100" dirty="0" smtClean="0">
                <a:solidFill>
                  <a:srgbClr val="C3F5FF"/>
                </a:solidFill>
              </a:rPr>
              <a:t> policy and </a:t>
            </a:r>
            <a:r>
              <a:rPr lang="en-GB" sz="1100" b="1" dirty="0" smtClean="0">
                <a:solidFill>
                  <a:srgbClr val="C3F5FF"/>
                </a:solidFill>
              </a:rPr>
              <a:t>adaptation</a:t>
            </a:r>
            <a:r>
              <a:rPr lang="en-GB" sz="1100" dirty="0" smtClean="0">
                <a:solidFill>
                  <a:srgbClr val="C3F5FF"/>
                </a:solidFill>
              </a:rPr>
              <a:t> choices. Impacts on water resources, heat stress, crops, infrastructure.</a:t>
            </a:r>
          </a:p>
        </p:txBody>
      </p:sp>
      <p:sp>
        <p:nvSpPr>
          <p:cNvPr id="28" name="TextBox 27"/>
          <p:cNvSpPr txBox="1">
            <a:spLocks noChangeArrowheads="1"/>
          </p:cNvSpPr>
          <p:nvPr userDrawn="1"/>
        </p:nvSpPr>
        <p:spPr bwMode="auto">
          <a:xfrm>
            <a:off x="1547813" y="1604433"/>
            <a:ext cx="7127875" cy="353943"/>
          </a:xfrm>
          <a:prstGeom prst="rect">
            <a:avLst/>
          </a:prstGeom>
          <a:noFill/>
          <a:ln>
            <a:noFill/>
          </a:ln>
          <a:extLst/>
        </p:spPr>
        <p:txBody>
          <a:bodyPr>
            <a:spAutoFit/>
          </a:bodyPr>
          <a:lstStyle>
            <a:lvl1pPr eaLnBrk="0" hangingPunct="0">
              <a:defRPr sz="4400">
                <a:solidFill>
                  <a:schemeClr val="tx2"/>
                </a:solidFill>
                <a:latin typeface="Arial" charset="0"/>
                <a:ea typeface="ＭＳ Ｐゴシック" charset="0"/>
                <a:cs typeface="ＭＳ Ｐゴシック" charset="0"/>
              </a:defRPr>
            </a:lvl1pPr>
            <a:lvl2pPr marL="742950" indent="-285750" eaLnBrk="0" hangingPunct="0">
              <a:defRPr sz="4400">
                <a:solidFill>
                  <a:schemeClr val="tx2"/>
                </a:solidFill>
                <a:latin typeface="Arial" charset="0"/>
                <a:ea typeface="ＭＳ Ｐゴシック" charset="0"/>
              </a:defRPr>
            </a:lvl2pPr>
            <a:lvl3pPr marL="1143000" indent="-228600" eaLnBrk="0" hangingPunct="0">
              <a:defRPr sz="4400">
                <a:solidFill>
                  <a:schemeClr val="tx2"/>
                </a:solidFill>
                <a:latin typeface="Arial" charset="0"/>
                <a:ea typeface="ＭＳ Ｐゴシック" charset="0"/>
              </a:defRPr>
            </a:lvl3pPr>
            <a:lvl4pPr marL="1600200" indent="-228600" eaLnBrk="0" hangingPunct="0">
              <a:defRPr sz="4400">
                <a:solidFill>
                  <a:schemeClr val="tx2"/>
                </a:solidFill>
                <a:latin typeface="Arial" charset="0"/>
                <a:ea typeface="ＭＳ Ｐゴシック" charset="0"/>
              </a:defRPr>
            </a:lvl4pPr>
            <a:lvl5pPr marL="2057400" indent="-228600" eaLnBrk="0" hangingPunct="0">
              <a:defRPr sz="4400">
                <a:solidFill>
                  <a:schemeClr val="tx2"/>
                </a:solidFill>
                <a:latin typeface="Arial" charset="0"/>
                <a:ea typeface="ＭＳ Ｐゴシック" charset="0"/>
              </a:defRPr>
            </a:lvl5pPr>
            <a:lvl6pPr marL="25146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6pPr>
            <a:lvl7pPr marL="29718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7pPr>
            <a:lvl8pPr marL="34290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8pPr>
            <a:lvl9pPr marL="38862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9pPr>
          </a:lstStyle>
          <a:p>
            <a:pPr defTabSz="914400" eaLnBrk="1" fontAlgn="base" hangingPunct="1">
              <a:lnSpc>
                <a:spcPct val="85000"/>
              </a:lnSpc>
              <a:spcBef>
                <a:spcPct val="0"/>
              </a:spcBef>
              <a:spcAft>
                <a:spcPct val="0"/>
              </a:spcAft>
              <a:defRPr/>
            </a:pPr>
            <a:r>
              <a:rPr lang="en-US" sz="2000" dirty="0" smtClean="0">
                <a:solidFill>
                  <a:srgbClr val="CCFF33"/>
                </a:solidFill>
              </a:rPr>
              <a:t>Essential support to decision-making on all timescales</a:t>
            </a:r>
          </a:p>
        </p:txBody>
      </p:sp>
      <p:sp>
        <p:nvSpPr>
          <p:cNvPr id="29" name="Text Box 6"/>
          <p:cNvSpPr txBox="1">
            <a:spLocks noChangeArrowheads="1"/>
          </p:cNvSpPr>
          <p:nvPr userDrawn="1"/>
        </p:nvSpPr>
        <p:spPr bwMode="auto">
          <a:xfrm rot="16200000">
            <a:off x="1257036" y="3137816"/>
            <a:ext cx="2059516" cy="275460"/>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14400" fontAlgn="base">
              <a:lnSpc>
                <a:spcPct val="85000"/>
              </a:lnSpc>
              <a:spcBef>
                <a:spcPct val="50000"/>
              </a:spcBef>
              <a:spcAft>
                <a:spcPct val="0"/>
              </a:spcAft>
              <a:defRPr/>
            </a:pPr>
            <a:r>
              <a:rPr lang="en-GB" sz="1400" dirty="0" smtClean="0">
                <a:solidFill>
                  <a:srgbClr val="FFFFFF"/>
                </a:solidFill>
              </a:rPr>
              <a:t>Hours</a:t>
            </a:r>
          </a:p>
        </p:txBody>
      </p:sp>
      <p:sp>
        <p:nvSpPr>
          <p:cNvPr id="30" name="Text Box 7"/>
          <p:cNvSpPr txBox="1">
            <a:spLocks noChangeArrowheads="1"/>
          </p:cNvSpPr>
          <p:nvPr userDrawn="1"/>
        </p:nvSpPr>
        <p:spPr bwMode="auto">
          <a:xfrm rot="16200000">
            <a:off x="2079364" y="3071140"/>
            <a:ext cx="1888067" cy="275460"/>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14400" fontAlgn="base">
              <a:lnSpc>
                <a:spcPct val="85000"/>
              </a:lnSpc>
              <a:spcBef>
                <a:spcPct val="50000"/>
              </a:spcBef>
              <a:spcAft>
                <a:spcPct val="0"/>
              </a:spcAft>
              <a:defRPr/>
            </a:pPr>
            <a:r>
              <a:rPr lang="en-GB" sz="1400" dirty="0" smtClean="0">
                <a:solidFill>
                  <a:srgbClr val="FFFFFF"/>
                </a:solidFill>
              </a:rPr>
              <a:t>Days</a:t>
            </a:r>
          </a:p>
        </p:txBody>
      </p:sp>
      <p:sp>
        <p:nvSpPr>
          <p:cNvPr id="31" name="Text Box 8"/>
          <p:cNvSpPr txBox="1">
            <a:spLocks noChangeArrowheads="1"/>
          </p:cNvSpPr>
          <p:nvPr userDrawn="1"/>
        </p:nvSpPr>
        <p:spPr bwMode="auto">
          <a:xfrm rot="16200000">
            <a:off x="2873114" y="3075373"/>
            <a:ext cx="1888067" cy="275460"/>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14400" fontAlgn="base">
              <a:lnSpc>
                <a:spcPct val="85000"/>
              </a:lnSpc>
              <a:spcBef>
                <a:spcPct val="50000"/>
              </a:spcBef>
              <a:spcAft>
                <a:spcPct val="0"/>
              </a:spcAft>
              <a:defRPr/>
            </a:pPr>
            <a:r>
              <a:rPr lang="en-GB" sz="1400" dirty="0" smtClean="0">
                <a:solidFill>
                  <a:srgbClr val="FFFFFF"/>
                </a:solidFill>
              </a:rPr>
              <a:t>1-week</a:t>
            </a:r>
          </a:p>
        </p:txBody>
      </p:sp>
      <p:sp>
        <p:nvSpPr>
          <p:cNvPr id="32" name="Text Box 9"/>
          <p:cNvSpPr txBox="1">
            <a:spLocks noChangeArrowheads="1"/>
          </p:cNvSpPr>
          <p:nvPr userDrawn="1"/>
        </p:nvSpPr>
        <p:spPr bwMode="auto">
          <a:xfrm rot="16200000">
            <a:off x="3642519" y="3060557"/>
            <a:ext cx="1892300" cy="275460"/>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14400" fontAlgn="base">
              <a:lnSpc>
                <a:spcPct val="85000"/>
              </a:lnSpc>
              <a:spcBef>
                <a:spcPct val="50000"/>
              </a:spcBef>
              <a:spcAft>
                <a:spcPct val="0"/>
              </a:spcAft>
              <a:defRPr/>
            </a:pPr>
            <a:r>
              <a:rPr lang="en-GB" sz="1400" dirty="0" smtClean="0">
                <a:solidFill>
                  <a:srgbClr val="FFFFFF"/>
                </a:solidFill>
              </a:rPr>
              <a:t>1-month</a:t>
            </a:r>
          </a:p>
        </p:txBody>
      </p:sp>
      <p:sp>
        <p:nvSpPr>
          <p:cNvPr id="33" name="Text Box 10"/>
          <p:cNvSpPr txBox="1">
            <a:spLocks noChangeArrowheads="1"/>
          </p:cNvSpPr>
          <p:nvPr userDrawn="1"/>
        </p:nvSpPr>
        <p:spPr bwMode="auto">
          <a:xfrm rot="16200000">
            <a:off x="4417219" y="3056324"/>
            <a:ext cx="1892300" cy="275460"/>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14400" fontAlgn="base">
              <a:lnSpc>
                <a:spcPct val="85000"/>
              </a:lnSpc>
              <a:spcBef>
                <a:spcPct val="50000"/>
              </a:spcBef>
              <a:spcAft>
                <a:spcPct val="0"/>
              </a:spcAft>
              <a:defRPr/>
            </a:pPr>
            <a:r>
              <a:rPr lang="en-GB" sz="1400" dirty="0" smtClean="0">
                <a:solidFill>
                  <a:srgbClr val="FFFFFF"/>
                </a:solidFill>
              </a:rPr>
              <a:t>Seasonal</a:t>
            </a:r>
          </a:p>
        </p:txBody>
      </p:sp>
      <p:sp>
        <p:nvSpPr>
          <p:cNvPr id="34" name="Text Box 11"/>
          <p:cNvSpPr txBox="1">
            <a:spLocks noChangeArrowheads="1"/>
          </p:cNvSpPr>
          <p:nvPr userDrawn="1"/>
        </p:nvSpPr>
        <p:spPr bwMode="auto">
          <a:xfrm rot="16200000">
            <a:off x="5189802" y="3063732"/>
            <a:ext cx="1890184" cy="275460"/>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14400" fontAlgn="base">
              <a:lnSpc>
                <a:spcPct val="85000"/>
              </a:lnSpc>
              <a:spcBef>
                <a:spcPct val="50000"/>
              </a:spcBef>
              <a:spcAft>
                <a:spcPct val="0"/>
              </a:spcAft>
              <a:defRPr/>
            </a:pPr>
            <a:r>
              <a:rPr lang="en-GB" sz="1400" dirty="0" smtClean="0">
                <a:solidFill>
                  <a:srgbClr val="FFFFFF"/>
                </a:solidFill>
              </a:rPr>
              <a:t>Decadal</a:t>
            </a:r>
          </a:p>
        </p:txBody>
      </p:sp>
      <p:sp>
        <p:nvSpPr>
          <p:cNvPr id="35" name="Text Box 13"/>
          <p:cNvSpPr txBox="1">
            <a:spLocks noChangeArrowheads="1"/>
          </p:cNvSpPr>
          <p:nvPr userDrawn="1"/>
        </p:nvSpPr>
        <p:spPr bwMode="auto">
          <a:xfrm rot="16200000">
            <a:off x="-249767" y="2986988"/>
            <a:ext cx="1890183" cy="458587"/>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14400" fontAlgn="base">
              <a:lnSpc>
                <a:spcPct val="85000"/>
              </a:lnSpc>
              <a:spcBef>
                <a:spcPct val="50000"/>
              </a:spcBef>
              <a:spcAft>
                <a:spcPct val="0"/>
              </a:spcAft>
              <a:defRPr/>
            </a:pPr>
            <a:r>
              <a:rPr lang="en-GB" sz="1400" dirty="0" smtClean="0">
                <a:solidFill>
                  <a:srgbClr val="FFFFFF"/>
                </a:solidFill>
              </a:rPr>
              <a:t>Past </a:t>
            </a:r>
            <a:br>
              <a:rPr lang="en-GB" sz="1400" dirty="0" smtClean="0">
                <a:solidFill>
                  <a:srgbClr val="FFFFFF"/>
                </a:solidFill>
              </a:rPr>
            </a:br>
            <a:r>
              <a:rPr lang="en-GB" sz="1400" dirty="0" smtClean="0">
                <a:solidFill>
                  <a:srgbClr val="FFFFFF"/>
                </a:solidFill>
              </a:rPr>
              <a:t>climate</a:t>
            </a:r>
          </a:p>
        </p:txBody>
      </p:sp>
      <p:sp>
        <p:nvSpPr>
          <p:cNvPr id="36" name="Text Box 12"/>
          <p:cNvSpPr txBox="1">
            <a:spLocks noChangeArrowheads="1"/>
          </p:cNvSpPr>
          <p:nvPr userDrawn="1"/>
        </p:nvSpPr>
        <p:spPr bwMode="auto">
          <a:xfrm rot="16200000">
            <a:off x="5939102" y="3059498"/>
            <a:ext cx="1890184" cy="275460"/>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14400" fontAlgn="base">
              <a:lnSpc>
                <a:spcPct val="85000"/>
              </a:lnSpc>
              <a:spcBef>
                <a:spcPct val="50000"/>
              </a:spcBef>
              <a:spcAft>
                <a:spcPct val="0"/>
              </a:spcAft>
              <a:defRPr/>
            </a:pPr>
            <a:r>
              <a:rPr lang="en-GB" sz="1400" dirty="0" smtClean="0">
                <a:solidFill>
                  <a:srgbClr val="FFFFFF"/>
                </a:solidFill>
              </a:rPr>
              <a:t>Climate</a:t>
            </a:r>
          </a:p>
        </p:txBody>
      </p:sp>
      <p:sp>
        <p:nvSpPr>
          <p:cNvPr id="37" name="Line 36"/>
          <p:cNvSpPr>
            <a:spLocks noChangeShapeType="1"/>
          </p:cNvSpPr>
          <p:nvPr userDrawn="1"/>
        </p:nvSpPr>
        <p:spPr bwMode="auto">
          <a:xfrm>
            <a:off x="7473950" y="2461684"/>
            <a:ext cx="0" cy="2148416"/>
          </a:xfrm>
          <a:prstGeom prst="line">
            <a:avLst/>
          </a:prstGeom>
          <a:noFill/>
          <a:ln w="38100">
            <a:solidFill>
              <a:schemeClr val="tx1"/>
            </a:solidFill>
            <a:round/>
            <a:headEnd type="triangle" w="med" len="med"/>
            <a:tailEnd type="triangle" w="med" len="me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38" name="Line 14"/>
          <p:cNvSpPr>
            <a:spLocks noChangeShapeType="1"/>
          </p:cNvSpPr>
          <p:nvPr userDrawn="1"/>
        </p:nvSpPr>
        <p:spPr bwMode="auto">
          <a:xfrm flipV="1">
            <a:off x="323854" y="6309784"/>
            <a:ext cx="6964363" cy="0"/>
          </a:xfrm>
          <a:prstGeom prst="line">
            <a:avLst/>
          </a:prstGeom>
          <a:noFill/>
          <a:ln w="50800">
            <a:solidFill>
              <a:schemeClr val="tx1"/>
            </a:solidFill>
            <a:round/>
            <a:headEnd/>
            <a:tailEnd type="triangle" w="med" len="med"/>
          </a:ln>
        </p:spPr>
        <p:txBody>
          <a:bodyPr/>
          <a:lstStyle/>
          <a:p>
            <a:pPr defTabSz="914400" fontAlgn="base">
              <a:lnSpc>
                <a:spcPct val="85000"/>
              </a:lnSpc>
              <a:spcBef>
                <a:spcPct val="0"/>
              </a:spcBef>
              <a:spcAft>
                <a:spcPct val="0"/>
              </a:spcAft>
              <a:defRPr/>
            </a:pPr>
            <a:endParaRPr lang="en-GB" sz="4400" dirty="0">
              <a:solidFill>
                <a:srgbClr val="00ADD0"/>
              </a:solidFill>
              <a:ea typeface="ＭＳ Ｐゴシック" pitchFamily="34" charset="-128"/>
            </a:endParaRPr>
          </a:p>
        </p:txBody>
      </p:sp>
      <p:sp>
        <p:nvSpPr>
          <p:cNvPr id="39" name="Rectangle 2"/>
          <p:cNvSpPr txBox="1">
            <a:spLocks noChangeArrowheads="1"/>
          </p:cNvSpPr>
          <p:nvPr userDrawn="1"/>
        </p:nvSpPr>
        <p:spPr>
          <a:xfrm>
            <a:off x="1547815" y="319618"/>
            <a:ext cx="7416800" cy="1246716"/>
          </a:xfrm>
          <a:prstGeom prst="rect">
            <a:avLst/>
          </a:prstGeom>
          <a:ln>
            <a:noFill/>
          </a:ln>
        </p:spPr>
        <p:txBody>
          <a:bodyPr anchor="b"/>
          <a:lstStyle>
            <a:lvl1pPr algn="l" rtl="0" eaLnBrk="0" fontAlgn="base" hangingPunct="0">
              <a:lnSpc>
                <a:spcPct val="85000"/>
              </a:lnSpc>
              <a:spcBef>
                <a:spcPct val="0"/>
              </a:spcBef>
              <a:spcAft>
                <a:spcPct val="0"/>
              </a:spcAft>
              <a:defRPr sz="3600" baseline="0">
                <a:ln>
                  <a:noFill/>
                </a:ln>
                <a:solidFill>
                  <a:schemeClr val="tx1"/>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200" algn="l" rtl="0" fontAlgn="base">
              <a:lnSpc>
                <a:spcPct val="85000"/>
              </a:lnSpc>
              <a:spcBef>
                <a:spcPct val="0"/>
              </a:spcBef>
              <a:spcAft>
                <a:spcPct val="0"/>
              </a:spcAft>
              <a:defRPr sz="4000">
                <a:solidFill>
                  <a:srgbClr val="FFFFFF"/>
                </a:solidFill>
                <a:latin typeface="Arial" charset="0"/>
              </a:defRPr>
            </a:lvl6pPr>
            <a:lvl7pPr marL="914400" algn="l" rtl="0" fontAlgn="base">
              <a:lnSpc>
                <a:spcPct val="85000"/>
              </a:lnSpc>
              <a:spcBef>
                <a:spcPct val="0"/>
              </a:spcBef>
              <a:spcAft>
                <a:spcPct val="0"/>
              </a:spcAft>
              <a:defRPr sz="4000">
                <a:solidFill>
                  <a:srgbClr val="FFFFFF"/>
                </a:solidFill>
                <a:latin typeface="Arial" charset="0"/>
              </a:defRPr>
            </a:lvl7pPr>
            <a:lvl8pPr marL="1371600" algn="l" rtl="0" fontAlgn="base">
              <a:lnSpc>
                <a:spcPct val="85000"/>
              </a:lnSpc>
              <a:spcBef>
                <a:spcPct val="0"/>
              </a:spcBef>
              <a:spcAft>
                <a:spcPct val="0"/>
              </a:spcAft>
              <a:defRPr sz="4000">
                <a:solidFill>
                  <a:srgbClr val="FFFFFF"/>
                </a:solidFill>
                <a:latin typeface="Arial" charset="0"/>
              </a:defRPr>
            </a:lvl8pPr>
            <a:lvl9pPr marL="1828800" algn="l" rtl="0" fontAlgn="base">
              <a:lnSpc>
                <a:spcPct val="85000"/>
              </a:lnSpc>
              <a:spcBef>
                <a:spcPct val="0"/>
              </a:spcBef>
              <a:spcAft>
                <a:spcPct val="0"/>
              </a:spcAft>
              <a:defRPr sz="4000">
                <a:solidFill>
                  <a:srgbClr val="FFFFFF"/>
                </a:solidFill>
                <a:latin typeface="Arial" charset="0"/>
              </a:defRPr>
            </a:lvl9pPr>
          </a:lstStyle>
          <a:p>
            <a:pPr defTabSz="914400">
              <a:defRPr/>
            </a:pPr>
            <a:r>
              <a:rPr lang="en-US" dirty="0" smtClean="0">
                <a:solidFill>
                  <a:srgbClr val="FFFFFF"/>
                </a:solidFill>
              </a:rPr>
              <a:t>Seamless prediction</a:t>
            </a:r>
            <a:endParaRPr lang="en-US" dirty="0">
              <a:solidFill>
                <a:srgbClr val="FFFFFF"/>
              </a:solidFill>
            </a:endParaRPr>
          </a:p>
        </p:txBody>
      </p:sp>
    </p:spTree>
    <p:extLst>
      <p:ext uri="{BB962C8B-B14F-4D97-AF65-F5344CB8AC3E}">
        <p14:creationId xmlns:p14="http://schemas.microsoft.com/office/powerpoint/2010/main" val="38200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option 2">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7" name="Rectangle 3"/>
          <p:cNvSpPr>
            <a:spLocks noGrp="1" noChangeArrowheads="1"/>
          </p:cNvSpPr>
          <p:nvPr>
            <p:ph type="subTitle" idx="1"/>
          </p:nvPr>
        </p:nvSpPr>
        <p:spPr>
          <a:xfrm>
            <a:off x="1547668" y="1700808"/>
            <a:ext cx="2952005" cy="576064"/>
          </a:xfrm>
          <a:prstGeom prst="rect">
            <a:avLst/>
          </a:prstGeom>
        </p:spPr>
        <p:txBody>
          <a:bodyPr/>
          <a:lstStyle>
            <a:lvl1pPr marL="0" indent="0">
              <a:buFontTx/>
              <a:buNone/>
              <a:defRPr sz="2000">
                <a:solidFill>
                  <a:srgbClr val="FFFFFF"/>
                </a:solidFill>
              </a:defRPr>
            </a:lvl1pPr>
          </a:lstStyle>
          <a:p>
            <a:r>
              <a:rPr lang="en-GB" smtClean="0"/>
              <a:t>Click to edit Master subtitle style</a:t>
            </a:r>
            <a:endParaRPr lang="en-US" dirty="0"/>
          </a:p>
        </p:txBody>
      </p:sp>
      <p:sp>
        <p:nvSpPr>
          <p:cNvPr id="8" name="Rectangle 2"/>
          <p:cNvSpPr>
            <a:spLocks noGrp="1" noChangeArrowheads="1"/>
          </p:cNvSpPr>
          <p:nvPr>
            <p:ph type="ctrTitle"/>
          </p:nvPr>
        </p:nvSpPr>
        <p:spPr>
          <a:xfrm>
            <a:off x="1547665" y="321555"/>
            <a:ext cx="7416824" cy="1246208"/>
          </a:xfrm>
          <a:prstGeom prst="rect">
            <a:avLst/>
          </a:prstGeom>
          <a:ln>
            <a:noFill/>
          </a:ln>
        </p:spPr>
        <p:txBody>
          <a:bodyPr anchor="b" anchorCtr="0"/>
          <a:lstStyle>
            <a:lvl1pPr>
              <a:defRPr sz="3600" baseline="0">
                <a:ln>
                  <a:noFill/>
                </a:ln>
                <a:solidFill>
                  <a:schemeClr val="tx1"/>
                </a:solidFill>
              </a:defRPr>
            </a:lvl1pPr>
          </a:lstStyle>
          <a:p>
            <a:r>
              <a:rPr lang="en-GB" smtClean="0"/>
              <a:t>Click to edit Master title style</a:t>
            </a:r>
            <a:endParaRPr lang="en-US" dirty="0"/>
          </a:p>
        </p:txBody>
      </p:sp>
    </p:spTree>
    <p:extLst>
      <p:ext uri="{BB962C8B-B14F-4D97-AF65-F5344CB8AC3E}">
        <p14:creationId xmlns:p14="http://schemas.microsoft.com/office/powerpoint/2010/main" val="2454463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able of Contents">
    <p:spTree>
      <p:nvGrpSpPr>
        <p:cNvPr id="1" name=""/>
        <p:cNvGrpSpPr/>
        <p:nvPr/>
      </p:nvGrpSpPr>
      <p:grpSpPr>
        <a:xfrm>
          <a:off x="0" y="0"/>
          <a:ext cx="0" cy="0"/>
          <a:chOff x="0" y="0"/>
          <a:chExt cx="0" cy="0"/>
        </a:xfrm>
      </p:grpSpPr>
      <p:sp>
        <p:nvSpPr>
          <p:cNvPr id="2" name="Title 1"/>
          <p:cNvSpPr>
            <a:spLocks noGrp="1"/>
          </p:cNvSpPr>
          <p:nvPr>
            <p:ph type="title"/>
          </p:nvPr>
        </p:nvSpPr>
        <p:spPr>
          <a:xfrm>
            <a:off x="1752600" y="347663"/>
            <a:ext cx="6934200" cy="1371600"/>
          </a:xfrm>
          <a:prstGeom prst="rect">
            <a:avLst/>
          </a:prstGeom>
        </p:spPr>
        <p:txBody>
          <a:bodyPr/>
          <a:lstStyle/>
          <a:p>
            <a:r>
              <a:rPr lang="en-US" smtClean="0"/>
              <a:t>Click to edit Master title style</a:t>
            </a:r>
            <a:endParaRPr lang="en-GB"/>
          </a:p>
        </p:txBody>
      </p:sp>
      <p:sp>
        <p:nvSpPr>
          <p:cNvPr id="3" name="Content Placeholder 2"/>
          <p:cNvSpPr>
            <a:spLocks noGrp="1"/>
          </p:cNvSpPr>
          <p:nvPr>
            <p:ph idx="1"/>
          </p:nvPr>
        </p:nvSpPr>
        <p:spPr>
          <a:xfrm>
            <a:off x="1752600" y="1773241"/>
            <a:ext cx="6934200" cy="475138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505712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14500" y="349251"/>
            <a:ext cx="6972300" cy="13716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6"/>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6"/>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007369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6"/>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28339018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38914" name="Picture 11" descr="wmo_ppt_2012.psd"/>
          <p:cNvPicPr>
            <a:picLocks noChangeAspect="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6" name="Rectangle 3"/>
          <p:cNvSpPr>
            <a:spLocks noGrp="1" noChangeArrowheads="1"/>
          </p:cNvSpPr>
          <p:nvPr>
            <p:ph type="ctrTitle"/>
          </p:nvPr>
        </p:nvSpPr>
        <p:spPr>
          <a:xfrm>
            <a:off x="611188" y="3211513"/>
            <a:ext cx="7921625" cy="1730375"/>
          </a:xfrm>
        </p:spPr>
        <p:txBody>
          <a:bodyPr/>
          <a:lstStyle>
            <a:lvl1pPr algn="ctr">
              <a:defRPr sz="4000" smtClean="0">
                <a:solidFill>
                  <a:schemeClr val="bg1"/>
                </a:solidFill>
              </a:defRPr>
            </a:lvl1pPr>
          </a:lstStyle>
          <a:p>
            <a:pPr lvl="0"/>
            <a:r>
              <a:rPr lang="en-US" altLang="en-US" noProof="0" smtClean="0"/>
              <a:t>Click to edit Master title style</a:t>
            </a:r>
            <a:endParaRPr lang="en-US" altLang="en-US" noProof="0" dirty="0" smtClean="0"/>
          </a:p>
        </p:txBody>
      </p:sp>
      <p:sp>
        <p:nvSpPr>
          <p:cNvPr id="38917" name="Rectangle 4"/>
          <p:cNvSpPr>
            <a:spLocks noGrp="1" noChangeArrowheads="1"/>
          </p:cNvSpPr>
          <p:nvPr>
            <p:ph type="subTitle" idx="1"/>
          </p:nvPr>
        </p:nvSpPr>
        <p:spPr>
          <a:xfrm>
            <a:off x="611188" y="5106988"/>
            <a:ext cx="7921625" cy="914400"/>
          </a:xfrm>
        </p:spPr>
        <p:txBody>
          <a:bodyPr/>
          <a:lstStyle>
            <a:lvl1pPr marL="0" indent="0" algn="ctr">
              <a:buFont typeface="Wingdings" pitchFamily="2" charset="2"/>
              <a:buNone/>
              <a:defRPr smtClean="0">
                <a:solidFill>
                  <a:schemeClr val="bg1"/>
                </a:solidFill>
              </a:defRPr>
            </a:lvl1pPr>
          </a:lstStyle>
          <a:p>
            <a:pPr lvl="0"/>
            <a:r>
              <a:rPr lang="en-US" altLang="en-US" noProof="0" smtClean="0"/>
              <a:t>Click to edit Master subtitle style</a:t>
            </a:r>
            <a:endParaRPr lang="en-US" altLang="en-US" noProof="0" dirty="0" smtClean="0"/>
          </a:p>
        </p:txBody>
      </p:sp>
      <p:sp>
        <p:nvSpPr>
          <p:cNvPr id="11" name="Rectangle 6"/>
          <p:cNvSpPr>
            <a:spLocks noGrp="1" noChangeArrowheads="1"/>
          </p:cNvSpPr>
          <p:nvPr>
            <p:ph type="ftr" sz="quarter" idx="3"/>
          </p:nvPr>
        </p:nvSpPr>
        <p:spPr>
          <a:xfrm>
            <a:off x="2843213" y="6467475"/>
            <a:ext cx="2520950" cy="331788"/>
          </a:xfrm>
        </p:spPr>
        <p:txBody>
          <a:bodyPr/>
          <a:lstStyle>
            <a:lvl1pPr>
              <a:defRPr/>
            </a:lvl1pPr>
          </a:lstStyle>
          <a:p>
            <a:r>
              <a:rPr lang="en-US" altLang="en-US" dirty="0" smtClean="0">
                <a:solidFill>
                  <a:srgbClr val="000000"/>
                </a:solidFill>
              </a:rPr>
              <a:t>World Meteorological Organization (WMO)</a:t>
            </a:r>
            <a:endParaRPr lang="en-US" altLang="en-US" dirty="0">
              <a:solidFill>
                <a:srgbClr val="000000"/>
              </a:solidFill>
            </a:endParaRPr>
          </a:p>
        </p:txBody>
      </p:sp>
      <p:sp>
        <p:nvSpPr>
          <p:cNvPr id="12" name="Rectangle 7"/>
          <p:cNvSpPr>
            <a:spLocks noGrp="1" noChangeArrowheads="1"/>
          </p:cNvSpPr>
          <p:nvPr>
            <p:ph type="sldNum" sz="quarter" idx="4"/>
          </p:nvPr>
        </p:nvSpPr>
        <p:spPr>
          <a:xfrm>
            <a:off x="5795963" y="6467475"/>
            <a:ext cx="1152525" cy="331788"/>
          </a:xfrm>
        </p:spPr>
        <p:txBody>
          <a:bodyPr/>
          <a:lstStyle>
            <a:lvl1pPr>
              <a:defRPr/>
            </a:lvl1pPr>
          </a:lstStyle>
          <a:p>
            <a:fld id="{384B1A90-27CE-4A65-90C6-1DE1E7B69B85}"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3869366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smtClean="0"/>
              <a:t>Click to edit Master title style</a:t>
            </a:r>
            <a:endParaRPr lang="en-GB" dirty="0"/>
          </a:p>
        </p:txBody>
      </p:sp>
      <p:sp>
        <p:nvSpPr>
          <p:cNvPr id="3" name="Content Placeholder 2"/>
          <p:cNvSpPr>
            <a:spLocks noGrp="1"/>
          </p:cNvSpPr>
          <p:nvPr>
            <p:ph idx="1"/>
          </p:nvPr>
        </p:nvSpPr>
        <p:spPr/>
        <p:txBody>
          <a:bodyPr/>
          <a:lstStyle>
            <a:lvl1pPr>
              <a:spcBef>
                <a:spcPts val="0"/>
              </a:spcBef>
              <a:spcAft>
                <a:spcPts val="1200"/>
              </a:spcAft>
              <a:defRPr/>
            </a:lvl1pPr>
            <a:lvl2pPr>
              <a:spcBef>
                <a:spcPts val="0"/>
              </a:spcBef>
              <a:spcAft>
                <a:spcPts val="1200"/>
              </a:spcAft>
              <a:defRPr/>
            </a:lvl2pPr>
            <a:lvl3pPr>
              <a:spcBef>
                <a:spcPts val="0"/>
              </a:spcBef>
              <a:spcAft>
                <a:spcPts val="1200"/>
              </a:spcAft>
              <a:defRPr/>
            </a:lvl3pPr>
            <a:lvl4pPr>
              <a:spcBef>
                <a:spcPts val="0"/>
              </a:spcBef>
              <a:spcAft>
                <a:spcPts val="1200"/>
              </a:spcAft>
              <a:defRPr/>
            </a:lvl4pPr>
            <a:lvl5pPr>
              <a:spcBef>
                <a:spcPts val="0"/>
              </a:spcBef>
              <a:spcAft>
                <a:spcPts val="1200"/>
              </a:spcAf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Rectangle 6"/>
          <p:cNvSpPr>
            <a:spLocks noGrp="1" noChangeArrowheads="1"/>
          </p:cNvSpPr>
          <p:nvPr>
            <p:ph type="ftr" sz="quarter" idx="10"/>
          </p:nvPr>
        </p:nvSpPr>
        <p:spPr>
          <a:xfrm>
            <a:off x="914400" y="6453188"/>
            <a:ext cx="4465637" cy="312737"/>
          </a:xfrm>
          <a:ln/>
        </p:spPr>
        <p:txBody>
          <a:bodyPr/>
          <a:lstStyle>
            <a:lvl1pPr>
              <a:defRPr/>
            </a:lvl1pPr>
          </a:lstStyle>
          <a:p>
            <a:r>
              <a:rPr lang="en-US" dirty="0" smtClean="0">
                <a:solidFill>
                  <a:srgbClr val="000000"/>
                </a:solidFill>
                <a:latin typeface="Arial"/>
                <a:cs typeface="Arial"/>
              </a:rPr>
              <a:t>World Meteorological Organization (WMO)</a:t>
            </a:r>
            <a:endParaRPr lang="en-US" altLang="en-US" dirty="0">
              <a:solidFill>
                <a:srgbClr val="000000"/>
              </a:solidFill>
            </a:endParaRPr>
          </a:p>
        </p:txBody>
      </p:sp>
      <p:sp>
        <p:nvSpPr>
          <p:cNvPr id="5" name="Rectangle 7"/>
          <p:cNvSpPr>
            <a:spLocks noGrp="1" noChangeArrowheads="1"/>
          </p:cNvSpPr>
          <p:nvPr>
            <p:ph type="sldNum" sz="quarter" idx="11"/>
          </p:nvPr>
        </p:nvSpPr>
        <p:spPr>
          <a:ln/>
        </p:spPr>
        <p:txBody>
          <a:bodyPr/>
          <a:lstStyle>
            <a:lvl1pPr>
              <a:defRPr/>
            </a:lvl1pPr>
          </a:lstStyle>
          <a:p>
            <a:fld id="{DEA80673-A73F-4D73-96A3-E05FA08B7613}"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26738530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altLang="en-US" dirty="0" smtClean="0">
                <a:solidFill>
                  <a:srgbClr val="000000"/>
                </a:solidFill>
              </a:rPr>
              <a:t>World Meteorological Organization (WMO)</a:t>
            </a:r>
            <a:endParaRPr lang="en-US" altLang="en-US" dirty="0">
              <a:solidFill>
                <a:srgbClr val="000000"/>
              </a:solidFill>
            </a:endParaRPr>
          </a:p>
        </p:txBody>
      </p:sp>
      <p:sp>
        <p:nvSpPr>
          <p:cNvPr id="5" name="Rectangle 7"/>
          <p:cNvSpPr>
            <a:spLocks noGrp="1" noChangeArrowheads="1"/>
          </p:cNvSpPr>
          <p:nvPr>
            <p:ph type="sldNum" sz="quarter" idx="11"/>
          </p:nvPr>
        </p:nvSpPr>
        <p:spPr>
          <a:ln/>
        </p:spPr>
        <p:txBody>
          <a:bodyPr/>
          <a:lstStyle>
            <a:lvl1pPr>
              <a:defRPr/>
            </a:lvl1pPr>
          </a:lstStyle>
          <a:p>
            <a:fld id="{A5637A8F-0397-4A80-A49F-054A7EA7C0E9}"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21810198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1403350" y="1412875"/>
            <a:ext cx="3703638" cy="4683125"/>
          </a:xfrm>
        </p:spPr>
        <p:txBody>
          <a:bodyPr/>
          <a:lstStyle>
            <a:lvl1pPr>
              <a:defRPr sz="2400"/>
            </a:lvl1pPr>
            <a:lvl2pPr>
              <a:defRPr sz="2400"/>
            </a:lvl2pPr>
            <a:lvl3pPr>
              <a:defRPr sz="2400"/>
            </a:lvl3pPr>
            <a:lvl4pPr>
              <a:defRPr sz="2400"/>
            </a:lvl4pPr>
            <a:lvl5pPr>
              <a:defRPr sz="2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5259388" y="1412875"/>
            <a:ext cx="3705225" cy="4683125"/>
          </a:xfrm>
        </p:spPr>
        <p:txBody>
          <a:bodyPr/>
          <a:lstStyle>
            <a:lvl1pPr>
              <a:defRPr sz="2400"/>
            </a:lvl1pPr>
            <a:lvl2pPr>
              <a:defRPr sz="2400"/>
            </a:lvl2pPr>
            <a:lvl3pPr>
              <a:defRPr sz="2400"/>
            </a:lvl3pPr>
            <a:lvl4pPr>
              <a:defRPr sz="2400"/>
            </a:lvl4pPr>
            <a:lvl5pPr>
              <a:defRPr sz="2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Rectangle 6"/>
          <p:cNvSpPr>
            <a:spLocks noGrp="1" noChangeArrowheads="1"/>
          </p:cNvSpPr>
          <p:nvPr>
            <p:ph type="ftr" sz="quarter" idx="10"/>
          </p:nvPr>
        </p:nvSpPr>
        <p:spPr>
          <a:ln/>
        </p:spPr>
        <p:txBody>
          <a:bodyPr/>
          <a:lstStyle>
            <a:lvl1pPr>
              <a:defRPr/>
            </a:lvl1pPr>
          </a:lstStyle>
          <a:p>
            <a:r>
              <a:rPr lang="en-US" altLang="en-US" dirty="0" smtClean="0">
                <a:solidFill>
                  <a:srgbClr val="000000"/>
                </a:solidFill>
              </a:rPr>
              <a:t>World Meteorological Organization (WMO)</a:t>
            </a:r>
            <a:endParaRPr lang="en-US" altLang="en-US" dirty="0">
              <a:solidFill>
                <a:srgbClr val="000000"/>
              </a:solidFill>
            </a:endParaRPr>
          </a:p>
        </p:txBody>
      </p:sp>
      <p:sp>
        <p:nvSpPr>
          <p:cNvPr id="6" name="Rectangle 7"/>
          <p:cNvSpPr>
            <a:spLocks noGrp="1" noChangeArrowheads="1"/>
          </p:cNvSpPr>
          <p:nvPr>
            <p:ph type="sldNum" sz="quarter" idx="11"/>
          </p:nvPr>
        </p:nvSpPr>
        <p:spPr>
          <a:ln/>
        </p:spPr>
        <p:txBody>
          <a:bodyPr/>
          <a:lstStyle>
            <a:lvl1pPr>
              <a:defRPr/>
            </a:lvl1pPr>
          </a:lstStyle>
          <a:p>
            <a:fld id="{22B30CBA-7E8D-48CE-BE01-50B65EED8C4B}"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20662407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31640" y="188640"/>
            <a:ext cx="7355160" cy="1080120"/>
          </a:xfrm>
        </p:spPr>
        <p:txBody>
          <a:bodyPr/>
          <a:lstStyle>
            <a:lvl1pPr>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Rectangle 6"/>
          <p:cNvSpPr>
            <a:spLocks noGrp="1" noChangeArrowheads="1"/>
          </p:cNvSpPr>
          <p:nvPr>
            <p:ph type="ftr" sz="quarter" idx="10"/>
          </p:nvPr>
        </p:nvSpPr>
        <p:spPr>
          <a:ln/>
        </p:spPr>
        <p:txBody>
          <a:bodyPr/>
          <a:lstStyle>
            <a:lvl1pPr>
              <a:defRPr/>
            </a:lvl1pPr>
          </a:lstStyle>
          <a:p>
            <a:r>
              <a:rPr lang="en-US" altLang="en-US" dirty="0" smtClean="0">
                <a:solidFill>
                  <a:srgbClr val="000000"/>
                </a:solidFill>
              </a:rPr>
              <a:t>World Meteorological Organization (WMO)</a:t>
            </a:r>
            <a:endParaRPr lang="en-US" altLang="en-US" dirty="0">
              <a:solidFill>
                <a:srgbClr val="000000"/>
              </a:solidFill>
            </a:endParaRPr>
          </a:p>
        </p:txBody>
      </p:sp>
      <p:sp>
        <p:nvSpPr>
          <p:cNvPr id="8" name="Rectangle 7"/>
          <p:cNvSpPr>
            <a:spLocks noGrp="1" noChangeArrowheads="1"/>
          </p:cNvSpPr>
          <p:nvPr>
            <p:ph type="sldNum" sz="quarter" idx="11"/>
          </p:nvPr>
        </p:nvSpPr>
        <p:spPr>
          <a:ln/>
        </p:spPr>
        <p:txBody>
          <a:bodyPr/>
          <a:lstStyle>
            <a:lvl1pPr>
              <a:defRPr/>
            </a:lvl1pPr>
          </a:lstStyle>
          <a:p>
            <a:fld id="{F444EF25-8D5B-4DF2-ADCB-9AF1145C136C}"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35783918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Rectangle 6"/>
          <p:cNvSpPr>
            <a:spLocks noGrp="1" noChangeArrowheads="1"/>
          </p:cNvSpPr>
          <p:nvPr>
            <p:ph type="ftr" sz="quarter" idx="10"/>
          </p:nvPr>
        </p:nvSpPr>
        <p:spPr>
          <a:ln/>
        </p:spPr>
        <p:txBody>
          <a:bodyPr/>
          <a:lstStyle>
            <a:lvl1pPr>
              <a:defRPr/>
            </a:lvl1pPr>
          </a:lstStyle>
          <a:p>
            <a:r>
              <a:rPr lang="en-US" altLang="en-US" dirty="0" smtClean="0">
                <a:solidFill>
                  <a:srgbClr val="000000"/>
                </a:solidFill>
              </a:rPr>
              <a:t>World Meteorological Organization (WMO)</a:t>
            </a:r>
            <a:endParaRPr lang="en-US" altLang="en-US" dirty="0">
              <a:solidFill>
                <a:srgbClr val="000000"/>
              </a:solidFill>
            </a:endParaRPr>
          </a:p>
        </p:txBody>
      </p:sp>
      <p:sp>
        <p:nvSpPr>
          <p:cNvPr id="4" name="Rectangle 7"/>
          <p:cNvSpPr>
            <a:spLocks noGrp="1" noChangeArrowheads="1"/>
          </p:cNvSpPr>
          <p:nvPr>
            <p:ph type="sldNum" sz="quarter" idx="11"/>
          </p:nvPr>
        </p:nvSpPr>
        <p:spPr>
          <a:ln/>
        </p:spPr>
        <p:txBody>
          <a:bodyPr/>
          <a:lstStyle>
            <a:lvl1pPr>
              <a:defRPr/>
            </a:lvl1pPr>
          </a:lstStyle>
          <a:p>
            <a:fld id="{C06B6142-C4AC-42D9-AC05-600A53630494}"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12975448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31640" y="188640"/>
            <a:ext cx="7344816" cy="1008112"/>
          </a:xfrm>
        </p:spPr>
        <p:txBody>
          <a:bodyPr/>
          <a:lstStyle>
            <a:lvl1pPr algn="l">
              <a:defRPr sz="3000" b="0"/>
            </a:lvl1pPr>
          </a:lstStyle>
          <a:p>
            <a:r>
              <a:rPr lang="en-US" smtClean="0"/>
              <a:t>Click to edit Master title style</a:t>
            </a:r>
            <a:endParaRPr lang="en-GB" dirty="0"/>
          </a:p>
        </p:txBody>
      </p:sp>
      <p:sp>
        <p:nvSpPr>
          <p:cNvPr id="3" name="Content Placeholder 2"/>
          <p:cNvSpPr>
            <a:spLocks noGrp="1"/>
          </p:cNvSpPr>
          <p:nvPr>
            <p:ph idx="1"/>
          </p:nvPr>
        </p:nvSpPr>
        <p:spPr>
          <a:xfrm>
            <a:off x="3575050" y="1412776"/>
            <a:ext cx="5111750" cy="4713387"/>
          </a:xfrm>
        </p:spPr>
        <p:txBody>
          <a:bodyPr/>
          <a:lstStyle>
            <a:lvl1pPr>
              <a:defRPr sz="2800"/>
            </a:lvl1pPr>
            <a:lvl2pPr>
              <a:defRPr sz="2800"/>
            </a:lvl2pPr>
            <a:lvl3pPr>
              <a:defRPr sz="2800"/>
            </a:lvl3pPr>
            <a:lvl4pPr>
              <a:defRPr sz="2800"/>
            </a:lvl4pPr>
            <a:lvl5pPr>
              <a:defRPr sz="2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ltLang="en-US" dirty="0" smtClean="0">
                <a:solidFill>
                  <a:srgbClr val="000000"/>
                </a:solidFill>
              </a:rPr>
              <a:t>World Meteorological Organization (WMO)</a:t>
            </a:r>
            <a:endParaRPr lang="en-US" altLang="en-US" dirty="0">
              <a:solidFill>
                <a:srgbClr val="000000"/>
              </a:solidFill>
            </a:endParaRPr>
          </a:p>
        </p:txBody>
      </p:sp>
      <p:sp>
        <p:nvSpPr>
          <p:cNvPr id="6" name="Rectangle 7"/>
          <p:cNvSpPr>
            <a:spLocks noGrp="1" noChangeArrowheads="1"/>
          </p:cNvSpPr>
          <p:nvPr>
            <p:ph type="sldNum" sz="quarter" idx="11"/>
          </p:nvPr>
        </p:nvSpPr>
        <p:spPr>
          <a:ln/>
        </p:spPr>
        <p:txBody>
          <a:bodyPr/>
          <a:lstStyle>
            <a:lvl1pPr>
              <a:defRPr/>
            </a:lvl1pPr>
          </a:lstStyle>
          <a:p>
            <a:fld id="{94C4B815-39E9-4BEB-83AB-CFEBF22F3DDC}"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363062909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ltLang="en-US" dirty="0" smtClean="0">
                <a:solidFill>
                  <a:srgbClr val="000000"/>
                </a:solidFill>
              </a:rPr>
              <a:t>World Meteorological Organization (WMO)</a:t>
            </a:r>
            <a:endParaRPr lang="en-US" altLang="en-US" dirty="0">
              <a:solidFill>
                <a:srgbClr val="000000"/>
              </a:solidFill>
            </a:endParaRPr>
          </a:p>
        </p:txBody>
      </p:sp>
      <p:sp>
        <p:nvSpPr>
          <p:cNvPr id="6" name="Rectangle 7"/>
          <p:cNvSpPr>
            <a:spLocks noGrp="1" noChangeArrowheads="1"/>
          </p:cNvSpPr>
          <p:nvPr>
            <p:ph type="sldNum" sz="quarter" idx="11"/>
          </p:nvPr>
        </p:nvSpPr>
        <p:spPr>
          <a:ln/>
        </p:spPr>
        <p:txBody>
          <a:bodyPr/>
          <a:lstStyle>
            <a:lvl1pPr>
              <a:defRPr/>
            </a:lvl1pPr>
          </a:lstStyle>
          <a:p>
            <a:fld id="{56E75EED-E29D-432D-815F-72AF5F509C74}"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282140334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Rectangle 6"/>
          <p:cNvSpPr>
            <a:spLocks noGrp="1" noChangeArrowheads="1"/>
          </p:cNvSpPr>
          <p:nvPr>
            <p:ph type="ftr" sz="quarter" idx="10"/>
          </p:nvPr>
        </p:nvSpPr>
        <p:spPr>
          <a:ln/>
        </p:spPr>
        <p:txBody>
          <a:bodyPr/>
          <a:lstStyle>
            <a:lvl1pPr>
              <a:defRPr/>
            </a:lvl1pPr>
          </a:lstStyle>
          <a:p>
            <a:r>
              <a:rPr lang="en-US" altLang="en-US" dirty="0" smtClean="0">
                <a:solidFill>
                  <a:srgbClr val="000000"/>
                </a:solidFill>
              </a:rPr>
              <a:t>World Meteorological Organization (WMO)</a:t>
            </a:r>
            <a:endParaRPr lang="en-US" altLang="en-US" dirty="0">
              <a:solidFill>
                <a:srgbClr val="000000"/>
              </a:solidFill>
            </a:endParaRPr>
          </a:p>
        </p:txBody>
      </p:sp>
      <p:sp>
        <p:nvSpPr>
          <p:cNvPr id="5" name="Rectangle 7"/>
          <p:cNvSpPr>
            <a:spLocks noGrp="1" noChangeArrowheads="1"/>
          </p:cNvSpPr>
          <p:nvPr>
            <p:ph type="sldNum" sz="quarter" idx="11"/>
          </p:nvPr>
        </p:nvSpPr>
        <p:spPr>
          <a:ln/>
        </p:spPr>
        <p:txBody>
          <a:bodyPr/>
          <a:lstStyle>
            <a:lvl1pPr>
              <a:defRPr/>
            </a:lvl1pPr>
          </a:lstStyle>
          <a:p>
            <a:fld id="{27B80D48-FEEB-4960-BEE3-DBA00DB76C33}"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38248670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75488" y="188913"/>
            <a:ext cx="1889125" cy="5907087"/>
          </a:xfrm>
        </p:spPr>
        <p:txBody>
          <a:bodyPr vert="eaVert"/>
          <a:lstStyle/>
          <a:p>
            <a:r>
              <a:rPr lang="en-US" smtClean="0"/>
              <a:t>Click to edit Master title style</a:t>
            </a:r>
            <a:endParaRPr lang="en-GB" dirty="0"/>
          </a:p>
        </p:txBody>
      </p:sp>
      <p:sp>
        <p:nvSpPr>
          <p:cNvPr id="3" name="Vertical Text Placeholder 2"/>
          <p:cNvSpPr>
            <a:spLocks noGrp="1"/>
          </p:cNvSpPr>
          <p:nvPr>
            <p:ph type="body" orient="vert" idx="1"/>
          </p:nvPr>
        </p:nvSpPr>
        <p:spPr>
          <a:xfrm>
            <a:off x="1403350" y="188913"/>
            <a:ext cx="5519738" cy="5907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Rectangle 6"/>
          <p:cNvSpPr>
            <a:spLocks noGrp="1" noChangeArrowheads="1"/>
          </p:cNvSpPr>
          <p:nvPr>
            <p:ph type="ftr" sz="quarter" idx="10"/>
          </p:nvPr>
        </p:nvSpPr>
        <p:spPr>
          <a:ln/>
        </p:spPr>
        <p:txBody>
          <a:bodyPr/>
          <a:lstStyle>
            <a:lvl1pPr>
              <a:defRPr/>
            </a:lvl1pPr>
          </a:lstStyle>
          <a:p>
            <a:r>
              <a:rPr lang="en-US" altLang="en-US" dirty="0" smtClean="0">
                <a:solidFill>
                  <a:srgbClr val="000000"/>
                </a:solidFill>
              </a:rPr>
              <a:t>World Meteorological Organization (WMO)</a:t>
            </a:r>
            <a:endParaRPr lang="en-US" altLang="en-US" dirty="0">
              <a:solidFill>
                <a:srgbClr val="000000"/>
              </a:solidFill>
            </a:endParaRPr>
          </a:p>
        </p:txBody>
      </p:sp>
      <p:sp>
        <p:nvSpPr>
          <p:cNvPr id="5" name="Rectangle 7"/>
          <p:cNvSpPr>
            <a:spLocks noGrp="1" noChangeArrowheads="1"/>
          </p:cNvSpPr>
          <p:nvPr>
            <p:ph type="sldNum" sz="quarter" idx="11"/>
          </p:nvPr>
        </p:nvSpPr>
        <p:spPr>
          <a:ln/>
        </p:spPr>
        <p:txBody>
          <a:bodyPr/>
          <a:lstStyle>
            <a:lvl1pPr>
              <a:defRPr/>
            </a:lvl1pPr>
          </a:lstStyle>
          <a:p>
            <a:fld id="{7DF0FFA9-28F8-473F-8A91-979882581D8A}"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96858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18766335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713788" cy="792162"/>
          </a:xfrm>
        </p:spPr>
        <p:txBody>
          <a:bodyPr/>
          <a:lstStyle/>
          <a:p>
            <a:r>
              <a:rPr lang="en-US" smtClean="0"/>
              <a:t>Click to edit Master title style</a:t>
            </a:r>
            <a:endParaRPr lang="en-US" dirty="0"/>
          </a:p>
        </p:txBody>
      </p:sp>
      <p:sp>
        <p:nvSpPr>
          <p:cNvPr id="4" name="Content Placeholder 3"/>
          <p:cNvSpPr>
            <a:spLocks noGrp="1"/>
          </p:cNvSpPr>
          <p:nvPr>
            <p:ph sz="half" idx="2"/>
          </p:nvPr>
        </p:nvSpPr>
        <p:spPr>
          <a:xfrm>
            <a:off x="4683125" y="1052513"/>
            <a:ext cx="4281488" cy="4897437"/>
          </a:xfrm>
        </p:spPr>
        <p:txBody>
          <a:bodyPr/>
          <a:lstStyle>
            <a:lvl1pPr>
              <a:defRPr sz="2400"/>
            </a:lvl1pPr>
            <a:lvl2pPr>
              <a:defRPr sz="2400"/>
            </a:lvl2pPr>
            <a:lvl3pPr>
              <a:defRPr sz="2400"/>
            </a:lvl3pPr>
            <a:lvl4pPr>
              <a:defRPr sz="2400"/>
            </a:lvl4pPr>
            <a:lvl5pPr>
              <a:defRPr sz="2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0"/>
          </p:nvPr>
        </p:nvSpPr>
        <p:spPr>
          <a:xfrm>
            <a:off x="1042988" y="6453188"/>
            <a:ext cx="4465637" cy="312737"/>
          </a:xfrm>
        </p:spPr>
        <p:txBody>
          <a:bodyPr/>
          <a:lstStyle>
            <a:lvl1pPr>
              <a:defRPr/>
            </a:lvl1pPr>
          </a:lstStyle>
          <a:p>
            <a:r>
              <a:rPr lang="en-US" altLang="en-US" dirty="0" smtClean="0">
                <a:solidFill>
                  <a:srgbClr val="000000"/>
                </a:solidFill>
              </a:rPr>
              <a:t>World Meteorological Organization (WMO)</a:t>
            </a:r>
            <a:endParaRPr lang="en-US" altLang="en-US" dirty="0">
              <a:solidFill>
                <a:srgbClr val="000000"/>
              </a:solidFill>
            </a:endParaRPr>
          </a:p>
        </p:txBody>
      </p:sp>
      <p:sp>
        <p:nvSpPr>
          <p:cNvPr id="6" name="Slide Number Placeholder 5"/>
          <p:cNvSpPr>
            <a:spLocks noGrp="1"/>
          </p:cNvSpPr>
          <p:nvPr>
            <p:ph type="sldNum" sz="quarter" idx="11"/>
          </p:nvPr>
        </p:nvSpPr>
        <p:spPr>
          <a:xfrm>
            <a:off x="5867400" y="6478588"/>
            <a:ext cx="1152525" cy="312737"/>
          </a:xfrm>
        </p:spPr>
        <p:txBody>
          <a:bodyPr/>
          <a:lstStyle>
            <a:lvl1pPr>
              <a:defRPr/>
            </a:lvl1pPr>
          </a:lstStyle>
          <a:p>
            <a:fld id="{530DC6A7-5167-4619-9E2D-9462EBD6BA47}" type="slidenum">
              <a:rPr lang="en-US" altLang="en-US">
                <a:solidFill>
                  <a:srgbClr val="000000"/>
                </a:solidFill>
              </a:rPr>
              <a:pPr/>
              <a:t>‹#›</a:t>
            </a:fld>
            <a:endParaRPr lang="en-US" altLang="en-US" dirty="0">
              <a:solidFill>
                <a:srgbClr val="000000"/>
              </a:solidFill>
            </a:endParaRPr>
          </a:p>
        </p:txBody>
      </p:sp>
      <p:sp>
        <p:nvSpPr>
          <p:cNvPr id="8" name="Content Placeholder 7"/>
          <p:cNvSpPr>
            <a:spLocks noGrp="1"/>
          </p:cNvSpPr>
          <p:nvPr>
            <p:ph sz="quarter" idx="12"/>
          </p:nvPr>
        </p:nvSpPr>
        <p:spPr>
          <a:xfrm>
            <a:off x="260405" y="1054127"/>
            <a:ext cx="4279790" cy="4905375"/>
          </a:xfrm>
        </p:spPr>
        <p:txBody>
          <a:bodyPr/>
          <a:lstStyle>
            <a:lvl1pPr>
              <a:defRPr sz="2400"/>
            </a:lvl1pPr>
            <a:lvl2pPr>
              <a:defRPr sz="2400"/>
            </a:lvl2pPr>
            <a:lvl3pPr>
              <a:defRPr sz="2400"/>
            </a:lvl3pPr>
            <a:lvl4pPr>
              <a:defRPr sz="2400"/>
            </a:lvl4pPr>
            <a:lvl5pPr>
              <a:defRPr sz="2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741205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p:txBody>
          <a:bodyPr/>
          <a:lstStyle>
            <a:lvl1pPr>
              <a:defRPr/>
            </a:lvl1pPr>
          </a:lstStyle>
          <a:p>
            <a:fld id="{588EF716-D41B-4338-9231-CC8F5174CA9E}" type="slidenum">
              <a:rPr lang="en-US">
                <a:solidFill>
                  <a:srgbClr val="000000"/>
                </a:solidFill>
              </a:rPr>
              <a:pPr/>
              <a:t>‹#›</a:t>
            </a:fld>
            <a:endParaRPr lang="en-US" dirty="0">
              <a:solidFill>
                <a:srgbClr val="000000"/>
              </a:solidFill>
            </a:endParaRPr>
          </a:p>
        </p:txBody>
      </p:sp>
      <p:sp>
        <p:nvSpPr>
          <p:cNvPr id="3" name="Rectangle 7"/>
          <p:cNvSpPr>
            <a:spLocks noGrp="1" noChangeArrowheads="1"/>
          </p:cNvSpPr>
          <p:nvPr>
            <p:ph type="dt" sz="half" idx="11"/>
          </p:nvPr>
        </p:nvSpPr>
        <p:spPr>
          <a:xfrm>
            <a:off x="990600" y="6477000"/>
            <a:ext cx="1600200" cy="228600"/>
          </a:xfrm>
          <a:prstGeom prst="rect">
            <a:avLst/>
          </a:prstGeom>
        </p:spPr>
        <p:txBody>
          <a:bodyPr/>
          <a:lstStyle>
            <a:lvl1pPr>
              <a:defRPr/>
            </a:lvl1pPr>
          </a:lstStyle>
          <a:p>
            <a:pPr defTabSz="914400"/>
            <a:endParaRPr lang="en-US" dirty="0">
              <a:solidFill>
                <a:srgbClr val="000000"/>
              </a:solidFill>
            </a:endParaRPr>
          </a:p>
        </p:txBody>
      </p:sp>
    </p:spTree>
    <p:extLst>
      <p:ext uri="{BB962C8B-B14F-4D97-AF65-F5344CB8AC3E}">
        <p14:creationId xmlns:p14="http://schemas.microsoft.com/office/powerpoint/2010/main" val="487096641"/>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01880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solidFill>
                  <a:prstClr val="black">
                    <a:tint val="75000"/>
                  </a:prstClr>
                </a:solidFill>
              </a:rPr>
              <a:pPr/>
              <a:t>‹#›</a:t>
            </a:fld>
            <a:endParaRPr lang="en-US">
              <a:solidFill>
                <a:prstClr val="black">
                  <a:tint val="75000"/>
                </a:prstClr>
              </a:solidFill>
            </a:endParaRPr>
          </a:p>
        </p:txBody>
      </p:sp>
      <p:pic>
        <p:nvPicPr>
          <p:cNvPr id="7" name="Picture 6" descr="wmo2016_powerpoint_standard_v2-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51694"/>
            <a:ext cx="1988820" cy="1714500"/>
          </a:xfrm>
          <a:prstGeom prst="rect">
            <a:avLst/>
          </a:prstGeom>
        </p:spPr>
      </p:pic>
    </p:spTree>
    <p:extLst>
      <p:ext uri="{BB962C8B-B14F-4D97-AF65-F5344CB8AC3E}">
        <p14:creationId xmlns:p14="http://schemas.microsoft.com/office/powerpoint/2010/main" val="138488962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9259AF2F-52C6-9B46-B8B2-0579234AE6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15288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9259AF2F-52C6-9B46-B8B2-0579234AE6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426724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9259AF2F-52C6-9B46-B8B2-0579234AE6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402177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9259AF2F-52C6-9B46-B8B2-0579234AE6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4401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259AF2F-52C6-9B46-B8B2-0579234AE6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71994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12006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203645486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1092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723727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418312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1305509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dirty="0"/>
          </a:p>
        </p:txBody>
      </p:sp>
    </p:spTree>
    <p:extLst>
      <p:ext uri="{BB962C8B-B14F-4D97-AF65-F5344CB8AC3E}">
        <p14:creationId xmlns:p14="http://schemas.microsoft.com/office/powerpoint/2010/main" val="283484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slideLayout" Target="../slideLayouts/slideLayout27.xml"/><Relationship Id="rId3" Type="http://schemas.openxmlformats.org/officeDocument/2006/relationships/slideLayout" Target="../slideLayouts/slideLayout12.xml"/><Relationship Id="rId21" Type="http://schemas.openxmlformats.org/officeDocument/2006/relationships/theme" Target="../theme/theme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slideLayout" Target="../slideLayouts/slideLayout29.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 Id="rId22"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theme" Target="../theme/theme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image" Target="../media/image32.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image" Target="../media/image1.jpg"/><Relationship Id="rId5" Type="http://schemas.openxmlformats.org/officeDocument/2006/relationships/slideLayout" Target="../slideLayouts/slideLayout46.xml"/><Relationship Id="rId10" Type="http://schemas.openxmlformats.org/officeDocument/2006/relationships/theme" Target="../theme/theme4.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6"/>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59AF2F-52C6-9B46-B8B2-0579234AE62E}" type="slidenum">
              <a:rPr lang="en-US" smtClean="0"/>
              <a:t>‹#›</a:t>
            </a:fld>
            <a:endParaRPr lang="en-US"/>
          </a:p>
        </p:txBody>
      </p:sp>
      <p:pic>
        <p:nvPicPr>
          <p:cNvPr id="7" name="Picture 6" descr="wmo2016_powerpoint_standard_v2-2.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5151694"/>
            <a:ext cx="1988820" cy="1714500"/>
          </a:xfrm>
          <a:prstGeom prst="rect">
            <a:avLst/>
          </a:prstGeom>
        </p:spPr>
      </p:pic>
    </p:spTree>
    <p:extLst>
      <p:ext uri="{BB962C8B-B14F-4D97-AF65-F5344CB8AC3E}">
        <p14:creationId xmlns:p14="http://schemas.microsoft.com/office/powerpoint/2010/main" val="30536171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22" cstate="screen"/>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bwMode="auto">
          <a:xfrm>
            <a:off x="0" y="0"/>
            <a:ext cx="9144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a:lstStyle/>
          <a:p>
            <a:pPr defTabSz="914400"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cs typeface="ＭＳ Ｐゴシック" charset="0"/>
            </a:endParaRPr>
          </a:p>
        </p:txBody>
      </p:sp>
    </p:spTree>
    <p:extLst>
      <p:ext uri="{BB962C8B-B14F-4D97-AF65-F5344CB8AC3E}">
        <p14:creationId xmlns:p14="http://schemas.microsoft.com/office/powerpoint/2010/main" val="1943937736"/>
      </p:ext>
    </p:extLst>
  </p:cSld>
  <p:clrMap bg1="dk2" tx1="lt1" bg2="dk1" tx2="lt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 id="2147483743" r:id="rId14"/>
    <p:sldLayoutId id="2147483744" r:id="rId15"/>
    <p:sldLayoutId id="2147483745" r:id="rId16"/>
    <p:sldLayoutId id="2147483746" r:id="rId17"/>
    <p:sldLayoutId id="2147483747" r:id="rId18"/>
    <p:sldLayoutId id="2147483748" r:id="rId19"/>
    <p:sldLayoutId id="2147483749" r:id="rId2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dt="0"/>
  <p:txStyles>
    <p:titleStyle>
      <a:lvl1pPr algn="l" rtl="0" eaLnBrk="0" fontAlgn="base" hangingPunct="0">
        <a:lnSpc>
          <a:spcPct val="85000"/>
        </a:lnSpc>
        <a:spcBef>
          <a:spcPct val="0"/>
        </a:spcBef>
        <a:spcAft>
          <a:spcPct val="0"/>
        </a:spcAft>
        <a:defRPr sz="4000">
          <a:solidFill>
            <a:srgbClr val="000000"/>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200" algn="l" rtl="0" fontAlgn="base">
        <a:lnSpc>
          <a:spcPct val="85000"/>
        </a:lnSpc>
        <a:spcBef>
          <a:spcPct val="0"/>
        </a:spcBef>
        <a:spcAft>
          <a:spcPct val="0"/>
        </a:spcAft>
        <a:defRPr sz="4000">
          <a:solidFill>
            <a:srgbClr val="FFFFFF"/>
          </a:solidFill>
          <a:latin typeface="Arial" charset="0"/>
        </a:defRPr>
      </a:lvl6pPr>
      <a:lvl7pPr marL="914400" algn="l" rtl="0" fontAlgn="base">
        <a:lnSpc>
          <a:spcPct val="85000"/>
        </a:lnSpc>
        <a:spcBef>
          <a:spcPct val="0"/>
        </a:spcBef>
        <a:spcAft>
          <a:spcPct val="0"/>
        </a:spcAft>
        <a:defRPr sz="4000">
          <a:solidFill>
            <a:srgbClr val="FFFFFF"/>
          </a:solidFill>
          <a:latin typeface="Arial" charset="0"/>
        </a:defRPr>
      </a:lvl7pPr>
      <a:lvl8pPr marL="1371600" algn="l" rtl="0" fontAlgn="base">
        <a:lnSpc>
          <a:spcPct val="85000"/>
        </a:lnSpc>
        <a:spcBef>
          <a:spcPct val="0"/>
        </a:spcBef>
        <a:spcAft>
          <a:spcPct val="0"/>
        </a:spcAft>
        <a:defRPr sz="4000">
          <a:solidFill>
            <a:srgbClr val="FFFFFF"/>
          </a:solidFill>
          <a:latin typeface="Arial" charset="0"/>
        </a:defRPr>
      </a:lvl8pPr>
      <a:lvl9pPr marL="1828800" algn="l" rtl="0" fontAlgn="base">
        <a:lnSpc>
          <a:spcPct val="85000"/>
        </a:lnSpc>
        <a:spcBef>
          <a:spcPct val="0"/>
        </a:spcBef>
        <a:spcAft>
          <a:spcPct val="0"/>
        </a:spcAft>
        <a:defRPr sz="4000">
          <a:solidFill>
            <a:srgbClr val="FFFFFF"/>
          </a:solidFill>
          <a:latin typeface="Arial" charset="0"/>
        </a:defRPr>
      </a:lvl9pPr>
    </p:titleStyle>
    <p:bodyStyle>
      <a:lvl1pPr marL="261938" indent="-261938" algn="l" rtl="0" eaLnBrk="0" fontAlgn="base" hangingPunct="0">
        <a:lnSpc>
          <a:spcPct val="90000"/>
        </a:lnSpc>
        <a:spcBef>
          <a:spcPct val="35000"/>
        </a:spcBef>
        <a:spcAft>
          <a:spcPct val="35000"/>
        </a:spcAft>
        <a:buChar char="•"/>
        <a:defRPr sz="2400">
          <a:solidFill>
            <a:srgbClr val="000000"/>
          </a:solidFill>
          <a:latin typeface="+mn-lt"/>
          <a:ea typeface="ＭＳ Ｐゴシック" charset="0"/>
          <a:cs typeface="ＭＳ Ｐゴシック" charset="0"/>
        </a:defRPr>
      </a:lvl1pPr>
      <a:lvl2pPr marL="623888" indent="-182563"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2pPr>
      <a:lvl3pPr marL="987425" indent="-1841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3pPr>
      <a:lvl4pPr marL="1349375" indent="-182563"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4pPr>
      <a:lvl5pPr marL="1698625" indent="-169863"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5pPr>
      <a:lvl6pPr marL="2155825" indent="-169863" algn="l" rtl="0" fontAlgn="base">
        <a:lnSpc>
          <a:spcPct val="90000"/>
        </a:lnSpc>
        <a:spcBef>
          <a:spcPct val="35000"/>
        </a:spcBef>
        <a:spcAft>
          <a:spcPct val="35000"/>
        </a:spcAft>
        <a:buChar char="•"/>
        <a:defRPr sz="2000">
          <a:solidFill>
            <a:srgbClr val="FFFFFF"/>
          </a:solidFill>
          <a:latin typeface="+mn-lt"/>
        </a:defRPr>
      </a:lvl6pPr>
      <a:lvl7pPr marL="2613025" indent="-169863" algn="l" rtl="0" fontAlgn="base">
        <a:lnSpc>
          <a:spcPct val="90000"/>
        </a:lnSpc>
        <a:spcBef>
          <a:spcPct val="35000"/>
        </a:spcBef>
        <a:spcAft>
          <a:spcPct val="35000"/>
        </a:spcAft>
        <a:buChar char="•"/>
        <a:defRPr sz="2000">
          <a:solidFill>
            <a:srgbClr val="FFFFFF"/>
          </a:solidFill>
          <a:latin typeface="+mn-lt"/>
        </a:defRPr>
      </a:lvl7pPr>
      <a:lvl8pPr marL="3070225" indent="-169863" algn="l" rtl="0" fontAlgn="base">
        <a:lnSpc>
          <a:spcPct val="90000"/>
        </a:lnSpc>
        <a:spcBef>
          <a:spcPct val="35000"/>
        </a:spcBef>
        <a:spcAft>
          <a:spcPct val="35000"/>
        </a:spcAft>
        <a:buChar char="•"/>
        <a:defRPr sz="2000">
          <a:solidFill>
            <a:srgbClr val="FFFFFF"/>
          </a:solidFill>
          <a:latin typeface="+mn-lt"/>
        </a:defRPr>
      </a:lvl8pPr>
      <a:lvl9pPr marL="3527425" indent="-169863" algn="l" rtl="0" fontAlgn="base">
        <a:lnSpc>
          <a:spcPct val="90000"/>
        </a:lnSpc>
        <a:spcBef>
          <a:spcPct val="35000"/>
        </a:spcBef>
        <a:spcAft>
          <a:spcPct val="35000"/>
        </a:spcAft>
        <a:buChar char="•"/>
        <a:defRPr sz="2000">
          <a:solidFill>
            <a:srgbClr val="FFFF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6" name="Picture 3" descr="wmo_ppt_2012.jpg"/>
          <p:cNvPicPr>
            <a:picLocks noChangeAspect="1"/>
          </p:cNvPicPr>
          <p:nvPr/>
        </p:nvPicPr>
        <p:blipFill>
          <a:blip r:embed="rId14"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Grp="1" noChangeArrowheads="1"/>
          </p:cNvSpPr>
          <p:nvPr>
            <p:ph type="title"/>
          </p:nvPr>
        </p:nvSpPr>
        <p:spPr bwMode="auto">
          <a:xfrm>
            <a:off x="250825" y="188913"/>
            <a:ext cx="8713788"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2" name="Rectangle 4"/>
          <p:cNvSpPr>
            <a:spLocks noGrp="1" noChangeArrowheads="1"/>
          </p:cNvSpPr>
          <p:nvPr>
            <p:ph type="body" idx="1"/>
          </p:nvPr>
        </p:nvSpPr>
        <p:spPr bwMode="auto">
          <a:xfrm>
            <a:off x="250825" y="1052513"/>
            <a:ext cx="8713788"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0"/>
            <a:r>
              <a:rPr lang="en-US" altLang="en-US" smtClean="0"/>
              <a:t>First level</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4582" name="Rectangle 6"/>
          <p:cNvSpPr>
            <a:spLocks noGrp="1" noChangeArrowheads="1"/>
          </p:cNvSpPr>
          <p:nvPr>
            <p:ph type="ftr" sz="quarter" idx="3"/>
          </p:nvPr>
        </p:nvSpPr>
        <p:spPr bwMode="auto">
          <a:xfrm>
            <a:off x="1042988" y="6453188"/>
            <a:ext cx="4465637" cy="3127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buClrTx/>
              <a:buFontTx/>
              <a:buNone/>
              <a:defRPr sz="1200"/>
            </a:lvl1pPr>
          </a:lstStyle>
          <a:p>
            <a:pPr defTabSz="914400" eaLnBrk="0" fontAlgn="base" hangingPunct="0">
              <a:spcAft>
                <a:spcPct val="0"/>
              </a:spcAft>
            </a:pPr>
            <a:r>
              <a:rPr lang="en-US" dirty="0" smtClean="0">
                <a:solidFill>
                  <a:srgbClr val="000000"/>
                </a:solidFill>
                <a:latin typeface="Arial"/>
                <a:cs typeface="Arial"/>
              </a:rPr>
              <a:t>World Meteorological Organization (WMO)</a:t>
            </a:r>
            <a:endParaRPr lang="en-US" altLang="en-US" dirty="0">
              <a:solidFill>
                <a:srgbClr val="000000"/>
              </a:solidFill>
              <a:latin typeface="Arial" charset="0"/>
            </a:endParaRPr>
          </a:p>
        </p:txBody>
      </p:sp>
      <p:sp>
        <p:nvSpPr>
          <p:cNvPr id="24583" name="Rectangle 7"/>
          <p:cNvSpPr>
            <a:spLocks noGrp="1" noChangeArrowheads="1"/>
          </p:cNvSpPr>
          <p:nvPr>
            <p:ph type="sldNum" sz="quarter" idx="4"/>
          </p:nvPr>
        </p:nvSpPr>
        <p:spPr bwMode="auto">
          <a:xfrm>
            <a:off x="5867400" y="6478588"/>
            <a:ext cx="1152525" cy="3127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Tx/>
              <a:buFontTx/>
              <a:buNone/>
              <a:defRPr sz="1200"/>
            </a:lvl1pPr>
          </a:lstStyle>
          <a:p>
            <a:pPr defTabSz="914400" eaLnBrk="0" fontAlgn="base" hangingPunct="0">
              <a:spcAft>
                <a:spcPct val="0"/>
              </a:spcAft>
            </a:pPr>
            <a:fld id="{3B323A9F-0146-48A1-BCC1-8D40DBDFB715}" type="slidenum">
              <a:rPr lang="en-US" altLang="en-US">
                <a:solidFill>
                  <a:srgbClr val="000000"/>
                </a:solidFill>
                <a:latin typeface="Arial" charset="0"/>
              </a:rPr>
              <a:pPr defTabSz="914400" eaLnBrk="0" fontAlgn="base" hangingPunct="0">
                <a:spcAft>
                  <a:spcPct val="0"/>
                </a:spcAft>
              </a:pPr>
              <a:t>‹#›</a:t>
            </a:fld>
            <a:endParaRPr lang="en-US" altLang="en-US" dirty="0">
              <a:solidFill>
                <a:srgbClr val="000000"/>
              </a:solidFill>
              <a:latin typeface="Arial" charset="0"/>
            </a:endParaRPr>
          </a:p>
        </p:txBody>
      </p:sp>
    </p:spTree>
    <p:extLst>
      <p:ext uri="{BB962C8B-B14F-4D97-AF65-F5344CB8AC3E}">
        <p14:creationId xmlns:p14="http://schemas.microsoft.com/office/powerpoint/2010/main" val="3245435640"/>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 id="2147483819" r:id="rId12"/>
  </p:sldLayoutIdLst>
  <p:hf hdr="0" dt="0"/>
  <p:txStyles>
    <p:titleStyle>
      <a:lvl1pPr algn="l" rtl="0" eaLnBrk="1" fontAlgn="base" hangingPunct="1">
        <a:spcBef>
          <a:spcPct val="0"/>
        </a:spcBef>
        <a:spcAft>
          <a:spcPct val="0"/>
        </a:spcAft>
        <a:defRPr sz="3000">
          <a:solidFill>
            <a:schemeClr val="tx2"/>
          </a:solidFill>
          <a:latin typeface="Arial" charset="0"/>
          <a:ea typeface="+mj-ea"/>
          <a:cs typeface="+mj-cs"/>
        </a:defRPr>
      </a:lvl1pPr>
      <a:lvl2pPr algn="l" rtl="0" eaLnBrk="1" fontAlgn="base" hangingPunct="1">
        <a:spcBef>
          <a:spcPct val="0"/>
        </a:spcBef>
        <a:spcAft>
          <a:spcPct val="0"/>
        </a:spcAft>
        <a:defRPr sz="3000">
          <a:solidFill>
            <a:schemeClr val="tx2"/>
          </a:solidFill>
          <a:latin typeface="Arial" charset="0"/>
        </a:defRPr>
      </a:lvl2pPr>
      <a:lvl3pPr algn="l" rtl="0" eaLnBrk="1" fontAlgn="base" hangingPunct="1">
        <a:spcBef>
          <a:spcPct val="0"/>
        </a:spcBef>
        <a:spcAft>
          <a:spcPct val="0"/>
        </a:spcAft>
        <a:defRPr sz="3000">
          <a:solidFill>
            <a:schemeClr val="tx2"/>
          </a:solidFill>
          <a:latin typeface="Arial" charset="0"/>
        </a:defRPr>
      </a:lvl3pPr>
      <a:lvl4pPr algn="l" rtl="0" eaLnBrk="1" fontAlgn="base" hangingPunct="1">
        <a:spcBef>
          <a:spcPct val="0"/>
        </a:spcBef>
        <a:spcAft>
          <a:spcPct val="0"/>
        </a:spcAft>
        <a:defRPr sz="3000">
          <a:solidFill>
            <a:schemeClr val="tx2"/>
          </a:solidFill>
          <a:latin typeface="Arial" charset="0"/>
        </a:defRPr>
      </a:lvl4pPr>
      <a:lvl5pPr algn="l" rtl="0" eaLnBrk="1" fontAlgn="base" hangingPunct="1">
        <a:spcBef>
          <a:spcPct val="0"/>
        </a:spcBef>
        <a:spcAft>
          <a:spcPct val="0"/>
        </a:spcAft>
        <a:defRPr sz="3000">
          <a:solidFill>
            <a:schemeClr val="tx2"/>
          </a:solidFill>
          <a:latin typeface="Arial" charset="0"/>
        </a:defRPr>
      </a:lvl5pPr>
      <a:lvl6pPr marL="457200" algn="l" rtl="0" eaLnBrk="1" fontAlgn="base" hangingPunct="1">
        <a:spcBef>
          <a:spcPct val="0"/>
        </a:spcBef>
        <a:spcAft>
          <a:spcPct val="0"/>
        </a:spcAft>
        <a:defRPr sz="3200">
          <a:solidFill>
            <a:schemeClr val="tx2"/>
          </a:solidFill>
          <a:latin typeface="Arial Narrow" pitchFamily="34" charset="0"/>
        </a:defRPr>
      </a:lvl6pPr>
      <a:lvl7pPr marL="914400" algn="l" rtl="0" eaLnBrk="1" fontAlgn="base" hangingPunct="1">
        <a:spcBef>
          <a:spcPct val="0"/>
        </a:spcBef>
        <a:spcAft>
          <a:spcPct val="0"/>
        </a:spcAft>
        <a:defRPr sz="3200">
          <a:solidFill>
            <a:schemeClr val="tx2"/>
          </a:solidFill>
          <a:latin typeface="Arial Narrow" pitchFamily="34" charset="0"/>
        </a:defRPr>
      </a:lvl7pPr>
      <a:lvl8pPr marL="1371600" algn="l" rtl="0" eaLnBrk="1" fontAlgn="base" hangingPunct="1">
        <a:spcBef>
          <a:spcPct val="0"/>
        </a:spcBef>
        <a:spcAft>
          <a:spcPct val="0"/>
        </a:spcAft>
        <a:defRPr sz="3200">
          <a:solidFill>
            <a:schemeClr val="tx2"/>
          </a:solidFill>
          <a:latin typeface="Arial Narrow" pitchFamily="34" charset="0"/>
        </a:defRPr>
      </a:lvl8pPr>
      <a:lvl9pPr marL="1828800" algn="l" rtl="0" eaLnBrk="1" fontAlgn="base" hangingPunct="1">
        <a:spcBef>
          <a:spcPct val="0"/>
        </a:spcBef>
        <a:spcAft>
          <a:spcPct val="0"/>
        </a:spcAft>
        <a:defRPr sz="3200">
          <a:solidFill>
            <a:schemeClr val="tx2"/>
          </a:solidFill>
          <a:latin typeface="Arial Narrow" pitchFamily="34" charset="0"/>
        </a:defRPr>
      </a:lvl9pPr>
    </p:titleStyle>
    <p:bodyStyle>
      <a:lvl1pPr marL="533400" indent="-533400" algn="l" rtl="0" eaLnBrk="1" fontAlgn="base" hangingPunct="1">
        <a:spcBef>
          <a:spcPct val="20000"/>
        </a:spcBef>
        <a:spcAft>
          <a:spcPct val="0"/>
        </a:spcAft>
        <a:buClr>
          <a:srgbClr val="FF9900"/>
        </a:buClr>
        <a:buFont typeface="Wingdings" pitchFamily="2" charset="2"/>
        <a:buChar char="§"/>
        <a:defRPr sz="2800">
          <a:solidFill>
            <a:schemeClr val="tx1"/>
          </a:solidFill>
          <a:latin typeface="Arial" charset="0"/>
          <a:ea typeface="+mn-ea"/>
          <a:cs typeface="+mn-cs"/>
        </a:defRPr>
      </a:lvl1pPr>
      <a:lvl2pPr marL="990600" indent="-533400" algn="l" rtl="0" eaLnBrk="1" fontAlgn="base" hangingPunct="1">
        <a:spcBef>
          <a:spcPct val="20000"/>
        </a:spcBef>
        <a:spcAft>
          <a:spcPct val="0"/>
        </a:spcAft>
        <a:buClr>
          <a:srgbClr val="FF9900"/>
        </a:buClr>
        <a:buFont typeface="Wingdings" pitchFamily="2" charset="2"/>
        <a:buChar char="§"/>
        <a:defRPr sz="2800">
          <a:solidFill>
            <a:schemeClr val="tx1"/>
          </a:solidFill>
          <a:latin typeface="Arial" charset="0"/>
        </a:defRPr>
      </a:lvl2pPr>
      <a:lvl3pPr marL="1371600" indent="-457200" algn="l" rtl="0" eaLnBrk="1" fontAlgn="base" hangingPunct="1">
        <a:spcBef>
          <a:spcPct val="20000"/>
        </a:spcBef>
        <a:spcAft>
          <a:spcPct val="0"/>
        </a:spcAft>
        <a:buClr>
          <a:srgbClr val="FF9900"/>
        </a:buClr>
        <a:buFont typeface="Wingdings" pitchFamily="2" charset="2"/>
        <a:buChar char="§"/>
        <a:defRPr sz="2400">
          <a:solidFill>
            <a:schemeClr val="tx1"/>
          </a:solidFill>
          <a:latin typeface="Arial" charset="0"/>
        </a:defRPr>
      </a:lvl3pPr>
      <a:lvl4pPr marL="1752600" indent="-381000" algn="l" rtl="0" eaLnBrk="1" fontAlgn="base" hangingPunct="1">
        <a:spcBef>
          <a:spcPct val="20000"/>
        </a:spcBef>
        <a:spcAft>
          <a:spcPct val="0"/>
        </a:spcAft>
        <a:buClr>
          <a:srgbClr val="FF9900"/>
        </a:buClr>
        <a:buFont typeface="Wingdings" pitchFamily="2" charset="2"/>
        <a:buChar char="§"/>
        <a:defRPr sz="2000">
          <a:solidFill>
            <a:schemeClr val="tx1"/>
          </a:solidFill>
          <a:latin typeface="Arial" charset="0"/>
        </a:defRPr>
      </a:lvl4pPr>
      <a:lvl5pPr marL="2209800" indent="-381000" algn="l" rtl="0" eaLnBrk="1" fontAlgn="base" hangingPunct="1">
        <a:spcBef>
          <a:spcPct val="20000"/>
        </a:spcBef>
        <a:spcAft>
          <a:spcPct val="0"/>
        </a:spcAft>
        <a:buClr>
          <a:srgbClr val="FF9900"/>
        </a:buClr>
        <a:buFont typeface="Wingdings" pitchFamily="2" charset="2"/>
        <a:buChar char="§"/>
        <a:defRPr sz="2000">
          <a:solidFill>
            <a:schemeClr val="tx1"/>
          </a:solidFill>
          <a:latin typeface="Arial" charset="0"/>
        </a:defRPr>
      </a:lvl5pPr>
      <a:lvl6pPr marL="2667000" indent="-381000" algn="l" rtl="0" eaLnBrk="1" fontAlgn="base" hangingPunct="1">
        <a:spcBef>
          <a:spcPct val="20000"/>
        </a:spcBef>
        <a:spcAft>
          <a:spcPct val="0"/>
        </a:spcAft>
        <a:buClr>
          <a:srgbClr val="FF9900"/>
        </a:buClr>
        <a:buFont typeface="Wingdings" pitchFamily="2" charset="2"/>
        <a:buChar char="§"/>
        <a:defRPr sz="2000">
          <a:solidFill>
            <a:schemeClr val="tx1"/>
          </a:solidFill>
          <a:latin typeface="+mn-lt"/>
        </a:defRPr>
      </a:lvl6pPr>
      <a:lvl7pPr marL="3124200" indent="-381000" algn="l" rtl="0" eaLnBrk="1" fontAlgn="base" hangingPunct="1">
        <a:spcBef>
          <a:spcPct val="20000"/>
        </a:spcBef>
        <a:spcAft>
          <a:spcPct val="0"/>
        </a:spcAft>
        <a:buClr>
          <a:srgbClr val="FF9900"/>
        </a:buClr>
        <a:buFont typeface="Wingdings" pitchFamily="2" charset="2"/>
        <a:buChar char="§"/>
        <a:defRPr sz="2000">
          <a:solidFill>
            <a:schemeClr val="tx1"/>
          </a:solidFill>
          <a:latin typeface="+mn-lt"/>
        </a:defRPr>
      </a:lvl7pPr>
      <a:lvl8pPr marL="3581400" indent="-381000" algn="l" rtl="0" eaLnBrk="1" fontAlgn="base" hangingPunct="1">
        <a:spcBef>
          <a:spcPct val="20000"/>
        </a:spcBef>
        <a:spcAft>
          <a:spcPct val="0"/>
        </a:spcAft>
        <a:buClr>
          <a:srgbClr val="FF9900"/>
        </a:buClr>
        <a:buFont typeface="Wingdings" pitchFamily="2" charset="2"/>
        <a:buChar char="§"/>
        <a:defRPr sz="2000">
          <a:solidFill>
            <a:schemeClr val="tx1"/>
          </a:solidFill>
          <a:latin typeface="+mn-lt"/>
        </a:defRPr>
      </a:lvl8pPr>
      <a:lvl9pPr marL="4038600" indent="-381000" algn="l" rtl="0" eaLnBrk="1" fontAlgn="base" hangingPunct="1">
        <a:spcBef>
          <a:spcPct val="20000"/>
        </a:spcBef>
        <a:spcAft>
          <a:spcPct val="0"/>
        </a:spcAft>
        <a:buClr>
          <a:srgbClr val="FF9900"/>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59AF2F-52C6-9B46-B8B2-0579234AE62E}" type="slidenum">
              <a:rPr lang="en-US" smtClean="0">
                <a:solidFill>
                  <a:prstClr val="black">
                    <a:tint val="75000"/>
                  </a:prstClr>
                </a:solidFill>
              </a:rPr>
              <a:pPr/>
              <a:t>‹#›</a:t>
            </a:fld>
            <a:endParaRPr lang="en-US">
              <a:solidFill>
                <a:prstClr val="black">
                  <a:tint val="75000"/>
                </a:prstClr>
              </a:solidFill>
            </a:endParaRPr>
          </a:p>
        </p:txBody>
      </p:sp>
      <p:pic>
        <p:nvPicPr>
          <p:cNvPr id="7" name="Picture 6" descr="wmo2016_powerpoint_standard_v2-2.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5151694"/>
            <a:ext cx="1988820" cy="1714500"/>
          </a:xfrm>
          <a:prstGeom prst="rect">
            <a:avLst/>
          </a:prstGeom>
        </p:spPr>
      </p:pic>
    </p:spTree>
    <p:extLst>
      <p:ext uri="{BB962C8B-B14F-4D97-AF65-F5344CB8AC3E}">
        <p14:creationId xmlns:p14="http://schemas.microsoft.com/office/powerpoint/2010/main" val="4189198756"/>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38.gif"/><Relationship Id="rId5" Type="http://schemas.openxmlformats.org/officeDocument/2006/relationships/image" Target="../media/image37.png"/><Relationship Id="rId4" Type="http://schemas.openxmlformats.org/officeDocument/2006/relationships/image" Target="../media/image36.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xml"/><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mo2016_powerpoint_standard_v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625"/>
            <a:ext cx="9216000" cy="6912000"/>
          </a:xfrm>
          <a:prstGeom prst="rect">
            <a:avLst/>
          </a:prstGeom>
        </p:spPr>
      </p:pic>
      <p:sp>
        <p:nvSpPr>
          <p:cNvPr id="5" name="Title 1"/>
          <p:cNvSpPr txBox="1">
            <a:spLocks/>
          </p:cNvSpPr>
          <p:nvPr/>
        </p:nvSpPr>
        <p:spPr>
          <a:xfrm>
            <a:off x="625642" y="1485018"/>
            <a:ext cx="8229600" cy="184081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sz="4800" dirty="0">
              <a:solidFill>
                <a:srgbClr val="000090"/>
              </a:solidFill>
            </a:endParaRPr>
          </a:p>
        </p:txBody>
      </p:sp>
      <p:sp>
        <p:nvSpPr>
          <p:cNvPr id="4" name="TextBox 3"/>
          <p:cNvSpPr txBox="1"/>
          <p:nvPr/>
        </p:nvSpPr>
        <p:spPr>
          <a:xfrm>
            <a:off x="3357566" y="4400556"/>
            <a:ext cx="530915" cy="830997"/>
          </a:xfrm>
          <a:prstGeom prst="rect">
            <a:avLst/>
          </a:prstGeom>
          <a:noFill/>
        </p:spPr>
        <p:txBody>
          <a:bodyPr wrap="none" rtlCol="0">
            <a:spAutoFit/>
          </a:bodyPr>
          <a:lstStyle/>
          <a:p>
            <a:endParaRPr lang="fr-CH" sz="2400" b="1" dirty="0" smtClean="0"/>
          </a:p>
          <a:p>
            <a:pPr marL="342900" indent="-342900">
              <a:buFont typeface="Arial" panose="020B0604020202020204" pitchFamily="34" charset="0"/>
              <a:buChar char="•"/>
            </a:pPr>
            <a:endParaRPr lang="en-US" sz="2400" b="1" dirty="0"/>
          </a:p>
        </p:txBody>
      </p:sp>
      <p:sp>
        <p:nvSpPr>
          <p:cNvPr id="6" name="TextBox 5"/>
          <p:cNvSpPr txBox="1"/>
          <p:nvPr/>
        </p:nvSpPr>
        <p:spPr>
          <a:xfrm>
            <a:off x="765809" y="2326298"/>
            <a:ext cx="8378191" cy="707886"/>
          </a:xfrm>
          <a:prstGeom prst="rect">
            <a:avLst/>
          </a:prstGeom>
          <a:noFill/>
        </p:spPr>
        <p:txBody>
          <a:bodyPr wrap="none" rtlCol="0">
            <a:spAutoFit/>
          </a:bodyPr>
          <a:lstStyle/>
          <a:p>
            <a:r>
              <a:rPr lang="en-GB" sz="4000" b="1" dirty="0" smtClean="0"/>
              <a:t>Common Interface for Service Delivery</a:t>
            </a:r>
            <a:endParaRPr lang="en-US" sz="4000" b="1" dirty="0"/>
          </a:p>
        </p:txBody>
      </p:sp>
      <p:sp>
        <p:nvSpPr>
          <p:cNvPr id="7" name="TextBox 6"/>
          <p:cNvSpPr txBox="1"/>
          <p:nvPr/>
        </p:nvSpPr>
        <p:spPr>
          <a:xfrm>
            <a:off x="1211282" y="3491625"/>
            <a:ext cx="1681871" cy="523220"/>
          </a:xfrm>
          <a:prstGeom prst="rect">
            <a:avLst/>
          </a:prstGeom>
          <a:noFill/>
        </p:spPr>
        <p:txBody>
          <a:bodyPr wrap="none" rtlCol="0">
            <a:spAutoFit/>
          </a:bodyPr>
          <a:lstStyle/>
          <a:p>
            <a:r>
              <a:rPr lang="en-GB" sz="2800" b="1" dirty="0" smtClean="0"/>
              <a:t>SDD/WDS</a:t>
            </a:r>
            <a:endParaRPr lang="en-US" sz="2800" b="1" dirty="0"/>
          </a:p>
        </p:txBody>
      </p:sp>
    </p:spTree>
    <p:extLst>
      <p:ext uri="{BB962C8B-B14F-4D97-AF65-F5344CB8AC3E}">
        <p14:creationId xmlns:p14="http://schemas.microsoft.com/office/powerpoint/2010/main" val="23892606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mo2016_powerpoint_standard_v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itle 1"/>
          <p:cNvSpPr txBox="1">
            <a:spLocks/>
          </p:cNvSpPr>
          <p:nvPr/>
        </p:nvSpPr>
        <p:spPr>
          <a:xfrm>
            <a:off x="457200" y="2002376"/>
            <a:ext cx="8229600" cy="184081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800" dirty="0" smtClean="0">
                <a:solidFill>
                  <a:srgbClr val="000090"/>
                </a:solidFill>
              </a:rPr>
              <a:t>Thank you</a:t>
            </a:r>
          </a:p>
          <a:p>
            <a:r>
              <a:rPr lang="en-US" sz="4800" dirty="0" smtClean="0">
                <a:solidFill>
                  <a:srgbClr val="000090"/>
                </a:solidFill>
              </a:rPr>
              <a:t>Merci</a:t>
            </a:r>
            <a:endParaRPr lang="en-US" sz="4800" dirty="0">
              <a:solidFill>
                <a:srgbClr val="000090"/>
              </a:solidFill>
            </a:endParaRPr>
          </a:p>
        </p:txBody>
      </p:sp>
    </p:spTree>
    <p:extLst>
      <p:ext uri="{BB962C8B-B14F-4D97-AF65-F5344CB8AC3E}">
        <p14:creationId xmlns:p14="http://schemas.microsoft.com/office/powerpoint/2010/main" val="3802284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4746" y="2850148"/>
            <a:ext cx="8229600" cy="1143000"/>
          </a:xfrm>
        </p:spPr>
        <p:txBody>
          <a:bodyPr>
            <a:noAutofit/>
          </a:bodyPr>
          <a:lstStyle/>
          <a:p>
            <a:r>
              <a:rPr lang="fr-CH" sz="4000" b="1" dirty="0" smtClean="0"/>
              <a:t>Goal 2: </a:t>
            </a:r>
            <a:r>
              <a:rPr lang="fr-CH" sz="4000" b="1" dirty="0" err="1" smtClean="0"/>
              <a:t>Enhancing</a:t>
            </a:r>
            <a:r>
              <a:rPr lang="fr-CH" sz="4000" b="1" dirty="0" smtClean="0"/>
              <a:t> </a:t>
            </a:r>
            <a:r>
              <a:rPr lang="fr-CH" sz="4000" b="1" dirty="0" err="1" smtClean="0"/>
              <a:t>Earth</a:t>
            </a:r>
            <a:r>
              <a:rPr lang="fr-CH" sz="4000" b="1" dirty="0" smtClean="0"/>
              <a:t> System Observations and </a:t>
            </a:r>
            <a:r>
              <a:rPr lang="fr-CH" sz="4000" b="1" dirty="0" err="1" smtClean="0"/>
              <a:t>Predictions</a:t>
            </a:r>
            <a:r>
              <a:rPr lang="fr-CH" sz="4000" b="1" dirty="0" smtClean="0">
                <a:solidFill>
                  <a:srgbClr val="CC0099"/>
                </a:solidFill>
              </a:rPr>
              <a:t/>
            </a:r>
            <a:br>
              <a:rPr lang="fr-CH" sz="4000" b="1" dirty="0" smtClean="0">
                <a:solidFill>
                  <a:srgbClr val="CC0099"/>
                </a:solidFill>
              </a:rPr>
            </a:br>
            <a:r>
              <a:rPr lang="fr-CH" sz="4000" b="1" dirty="0" smtClean="0">
                <a:solidFill>
                  <a:srgbClr val="CC0099"/>
                </a:solidFill>
              </a:rPr>
              <a:t/>
            </a:r>
            <a:br>
              <a:rPr lang="fr-CH" sz="4000" b="1" dirty="0" smtClean="0">
                <a:solidFill>
                  <a:srgbClr val="CC0099"/>
                </a:solidFill>
              </a:rPr>
            </a:br>
            <a:endParaRPr lang="en-US" sz="4000" b="1" dirty="0">
              <a:solidFill>
                <a:srgbClr val="CC0099"/>
              </a:solidFill>
            </a:endParaRPr>
          </a:p>
        </p:txBody>
      </p:sp>
      <p:sp>
        <p:nvSpPr>
          <p:cNvPr id="3" name="TextBox 2"/>
          <p:cNvSpPr txBox="1"/>
          <p:nvPr/>
        </p:nvSpPr>
        <p:spPr>
          <a:xfrm>
            <a:off x="457202" y="915368"/>
            <a:ext cx="8029977" cy="584775"/>
          </a:xfrm>
          <a:prstGeom prst="rect">
            <a:avLst/>
          </a:prstGeom>
          <a:noFill/>
        </p:spPr>
        <p:txBody>
          <a:bodyPr wrap="square" rtlCol="0">
            <a:spAutoFit/>
          </a:bodyPr>
          <a:lstStyle/>
          <a:p>
            <a:r>
              <a:rPr lang="fr-CH" sz="3200" dirty="0" smtClean="0"/>
              <a:t> </a:t>
            </a:r>
            <a:endParaRPr lang="en-US" sz="3200" dirty="0"/>
          </a:p>
        </p:txBody>
      </p:sp>
      <p:sp>
        <p:nvSpPr>
          <p:cNvPr id="5" name="TextBox 4"/>
          <p:cNvSpPr txBox="1"/>
          <p:nvPr/>
        </p:nvSpPr>
        <p:spPr>
          <a:xfrm>
            <a:off x="457203" y="2306421"/>
            <a:ext cx="8290559" cy="1077218"/>
          </a:xfrm>
          <a:prstGeom prst="rect">
            <a:avLst/>
          </a:prstGeom>
          <a:noFill/>
        </p:spPr>
        <p:txBody>
          <a:bodyPr wrap="square" rtlCol="0">
            <a:spAutoFit/>
          </a:bodyPr>
          <a:lstStyle/>
          <a:p>
            <a:endParaRPr lang="fr-CH" sz="2800" dirty="0" smtClean="0"/>
          </a:p>
          <a:p>
            <a:pPr marL="285750" indent="-285750">
              <a:buFont typeface="Arial" panose="020B0604020202020204" pitchFamily="34" charset="0"/>
              <a:buChar char="•"/>
            </a:pPr>
            <a:endParaRPr lang="en-US" sz="3600" dirty="0"/>
          </a:p>
        </p:txBody>
      </p:sp>
    </p:spTree>
    <p:extLst>
      <p:ext uri="{BB962C8B-B14F-4D97-AF65-F5344CB8AC3E}">
        <p14:creationId xmlns:p14="http://schemas.microsoft.com/office/powerpoint/2010/main" val="4553323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86375"/>
            <a:ext cx="8229600" cy="1143000"/>
          </a:xfrm>
        </p:spPr>
        <p:txBody>
          <a:bodyPr>
            <a:noAutofit/>
          </a:bodyPr>
          <a:lstStyle/>
          <a:p>
            <a:r>
              <a:rPr lang="fr-CH" sz="4000" b="1" dirty="0" smtClean="0"/>
              <a:t>SO 2.1 : </a:t>
            </a:r>
            <a:r>
              <a:rPr lang="fr-CH" sz="4000" b="1" dirty="0" err="1" smtClean="0"/>
              <a:t>Ensuring</a:t>
            </a:r>
            <a:r>
              <a:rPr lang="fr-CH" sz="4000" b="1" dirty="0" smtClean="0"/>
              <a:t> </a:t>
            </a:r>
            <a:r>
              <a:rPr lang="fr-CH" sz="4000" b="1" dirty="0" err="1" smtClean="0"/>
              <a:t>availability</a:t>
            </a:r>
            <a:r>
              <a:rPr lang="fr-CH" sz="4000" b="1" dirty="0" smtClean="0"/>
              <a:t> and </a:t>
            </a:r>
            <a:r>
              <a:rPr lang="fr-CH" sz="4000" b="1" dirty="0" err="1" smtClean="0"/>
              <a:t>promote</a:t>
            </a:r>
            <a:r>
              <a:rPr lang="fr-CH" sz="4000" b="1" dirty="0" smtClean="0"/>
              <a:t> the use of standards and best practices </a:t>
            </a:r>
            <a:endParaRPr lang="en-US" sz="4000" b="1" dirty="0">
              <a:solidFill>
                <a:srgbClr val="CC0099"/>
              </a:solidFill>
            </a:endParaRPr>
          </a:p>
        </p:txBody>
      </p:sp>
      <p:sp>
        <p:nvSpPr>
          <p:cNvPr id="3" name="TextBox 2"/>
          <p:cNvSpPr txBox="1"/>
          <p:nvPr/>
        </p:nvSpPr>
        <p:spPr>
          <a:xfrm>
            <a:off x="457202" y="915368"/>
            <a:ext cx="8029977" cy="584775"/>
          </a:xfrm>
          <a:prstGeom prst="rect">
            <a:avLst/>
          </a:prstGeom>
          <a:noFill/>
        </p:spPr>
        <p:txBody>
          <a:bodyPr wrap="square" rtlCol="0">
            <a:spAutoFit/>
          </a:bodyPr>
          <a:lstStyle/>
          <a:p>
            <a:r>
              <a:rPr lang="fr-CH" sz="3200" dirty="0" smtClean="0"/>
              <a:t> </a:t>
            </a:r>
            <a:endParaRPr lang="en-US" sz="3200" dirty="0"/>
          </a:p>
        </p:txBody>
      </p:sp>
    </p:spTree>
    <p:extLst>
      <p:ext uri="{BB962C8B-B14F-4D97-AF65-F5344CB8AC3E}">
        <p14:creationId xmlns:p14="http://schemas.microsoft.com/office/powerpoint/2010/main" val="25487954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429" y="-1117"/>
            <a:ext cx="8229600" cy="1143000"/>
          </a:xfrm>
        </p:spPr>
        <p:txBody>
          <a:bodyPr>
            <a:noAutofit/>
          </a:bodyPr>
          <a:lstStyle/>
          <a:p>
            <a:r>
              <a:rPr lang="fr-CH" sz="4000" b="1" u="sng" dirty="0" smtClean="0"/>
              <a:t>SO 2.1 Key </a:t>
            </a:r>
            <a:r>
              <a:rPr lang="fr-CH" sz="4000" b="1" u="sng" dirty="0" err="1" smtClean="0"/>
              <a:t>Targets</a:t>
            </a:r>
            <a:r>
              <a:rPr lang="fr-CH" sz="4000" b="1" u="sng" dirty="0" smtClean="0"/>
              <a:t/>
            </a:r>
            <a:br>
              <a:rPr lang="fr-CH" sz="4000" b="1" u="sng" dirty="0" smtClean="0"/>
            </a:br>
            <a:r>
              <a:rPr lang="fr-CH" sz="4000" b="1" u="sng" dirty="0" smtClean="0"/>
              <a:t>  </a:t>
            </a:r>
            <a:endParaRPr lang="en-US" sz="4000" b="1" u="sng" dirty="0"/>
          </a:p>
        </p:txBody>
      </p:sp>
      <p:sp>
        <p:nvSpPr>
          <p:cNvPr id="3" name="TextBox 2"/>
          <p:cNvSpPr txBox="1"/>
          <p:nvPr/>
        </p:nvSpPr>
        <p:spPr>
          <a:xfrm>
            <a:off x="457202" y="915368"/>
            <a:ext cx="8029977" cy="584775"/>
          </a:xfrm>
          <a:prstGeom prst="rect">
            <a:avLst/>
          </a:prstGeom>
          <a:noFill/>
        </p:spPr>
        <p:txBody>
          <a:bodyPr wrap="square" rtlCol="0">
            <a:spAutoFit/>
          </a:bodyPr>
          <a:lstStyle/>
          <a:p>
            <a:r>
              <a:rPr lang="fr-CH" sz="3200" dirty="0" smtClean="0"/>
              <a:t> </a:t>
            </a:r>
            <a:endParaRPr lang="en-US" sz="3200" dirty="0"/>
          </a:p>
        </p:txBody>
      </p:sp>
      <p:sp>
        <p:nvSpPr>
          <p:cNvPr id="5" name="TextBox 4"/>
          <p:cNvSpPr txBox="1"/>
          <p:nvPr/>
        </p:nvSpPr>
        <p:spPr>
          <a:xfrm>
            <a:off x="296431" y="1190191"/>
            <a:ext cx="8290559" cy="5509200"/>
          </a:xfrm>
          <a:prstGeom prst="rect">
            <a:avLst/>
          </a:prstGeom>
          <a:noFill/>
        </p:spPr>
        <p:txBody>
          <a:bodyPr wrap="square" rtlCol="0">
            <a:spAutoFit/>
          </a:bodyPr>
          <a:lstStyle/>
          <a:p>
            <a:pPr marL="285750" indent="-285750">
              <a:buFont typeface="Arial" panose="020B0604020202020204" pitchFamily="34" charset="0"/>
              <a:buChar char="•"/>
            </a:pPr>
            <a:r>
              <a:rPr lang="fr-CH" sz="2200" dirty="0" smtClean="0"/>
              <a:t>Guides for </a:t>
            </a:r>
            <a:r>
              <a:rPr lang="fr-CH" sz="2200" dirty="0" err="1">
                <a:solidFill>
                  <a:srgbClr val="FF0000"/>
                </a:solidFill>
              </a:rPr>
              <a:t>U</a:t>
            </a:r>
            <a:r>
              <a:rPr lang="fr-CH" sz="2200" dirty="0" err="1" smtClean="0">
                <a:solidFill>
                  <a:srgbClr val="FF0000"/>
                </a:solidFill>
              </a:rPr>
              <a:t>rban</a:t>
            </a:r>
            <a:r>
              <a:rPr lang="fr-CH" sz="2200" dirty="0" smtClean="0">
                <a:solidFill>
                  <a:srgbClr val="FF0000"/>
                </a:solidFill>
              </a:rPr>
              <a:t>, Costal and Polar </a:t>
            </a:r>
            <a:r>
              <a:rPr lang="fr-CH" sz="2200" dirty="0" smtClean="0"/>
              <a:t>services </a:t>
            </a:r>
            <a:r>
              <a:rPr lang="fr-CH" sz="2200" dirty="0" err="1" smtClean="0"/>
              <a:t>developed</a:t>
            </a:r>
            <a:r>
              <a:rPr lang="fr-CH" sz="2200" dirty="0" smtClean="0"/>
              <a:t> by 2020 </a:t>
            </a:r>
            <a:r>
              <a:rPr lang="fr-CH" sz="2200" dirty="0" smtClean="0">
                <a:solidFill>
                  <a:srgbClr val="FF0000"/>
                </a:solidFill>
              </a:rPr>
              <a:t>(</a:t>
            </a:r>
            <a:r>
              <a:rPr lang="fr-CH" sz="2200" dirty="0" err="1" smtClean="0">
                <a:solidFill>
                  <a:srgbClr val="FF0000"/>
                </a:solidFill>
              </a:rPr>
              <a:t>Secretariat</a:t>
            </a:r>
            <a:r>
              <a:rPr lang="fr-CH" sz="2200" dirty="0" smtClean="0">
                <a:solidFill>
                  <a:srgbClr val="FF0000"/>
                </a:solidFill>
              </a:rPr>
              <a:t>)</a:t>
            </a:r>
          </a:p>
          <a:p>
            <a:pPr marL="285750" indent="-285750">
              <a:buFont typeface="Arial" panose="020B0604020202020204" pitchFamily="34" charset="0"/>
              <a:buChar char="•"/>
            </a:pPr>
            <a:r>
              <a:rPr lang="fr-CH" sz="2200" dirty="0" smtClean="0"/>
              <a:t>Best practices in service </a:t>
            </a:r>
            <a:r>
              <a:rPr lang="fr-CH" sz="2200" dirty="0" err="1" smtClean="0"/>
              <a:t>delivery</a:t>
            </a:r>
            <a:r>
              <a:rPr lang="fr-CH" sz="2200" dirty="0" smtClean="0"/>
              <a:t> and </a:t>
            </a:r>
            <a:r>
              <a:rPr lang="fr-CH" sz="2200" dirty="0" err="1" smtClean="0"/>
              <a:t>tools</a:t>
            </a:r>
            <a:r>
              <a:rPr lang="fr-CH" sz="2200" dirty="0" smtClean="0"/>
              <a:t> </a:t>
            </a:r>
            <a:r>
              <a:rPr lang="fr-CH" sz="2200" dirty="0" err="1" smtClean="0"/>
              <a:t>documented</a:t>
            </a:r>
            <a:r>
              <a:rPr lang="fr-CH" sz="2200" dirty="0" smtClean="0"/>
              <a:t> and </a:t>
            </a:r>
            <a:r>
              <a:rPr lang="fr-CH" sz="2200" dirty="0" err="1" smtClean="0"/>
              <a:t>shared</a:t>
            </a:r>
            <a:r>
              <a:rPr lang="fr-CH" sz="2200" dirty="0" smtClean="0"/>
              <a:t> by 2022 </a:t>
            </a:r>
            <a:r>
              <a:rPr lang="fr-CH" sz="2200" dirty="0" smtClean="0">
                <a:solidFill>
                  <a:srgbClr val="FF0000"/>
                </a:solidFill>
              </a:rPr>
              <a:t>(</a:t>
            </a:r>
            <a:r>
              <a:rPr lang="fr-CH" sz="2200" dirty="0" err="1" smtClean="0">
                <a:solidFill>
                  <a:srgbClr val="FF0000"/>
                </a:solidFill>
              </a:rPr>
              <a:t>Members</a:t>
            </a:r>
            <a:r>
              <a:rPr lang="fr-CH" sz="2200" dirty="0" smtClean="0">
                <a:solidFill>
                  <a:srgbClr val="FF0000"/>
                </a:solidFill>
              </a:rPr>
              <a:t>)</a:t>
            </a:r>
          </a:p>
          <a:p>
            <a:pPr marL="285750" indent="-285750">
              <a:buFont typeface="Arial" panose="020B0604020202020204" pitchFamily="34" charset="0"/>
              <a:buChar char="•"/>
            </a:pPr>
            <a:r>
              <a:rPr lang="fr-CH" sz="2200" b="1" dirty="0" smtClean="0"/>
              <a:t>Guide for CISD </a:t>
            </a:r>
            <a:r>
              <a:rPr lang="fr-CH" sz="2200" b="1" dirty="0" err="1" smtClean="0"/>
              <a:t>developed</a:t>
            </a:r>
            <a:r>
              <a:rPr lang="fr-CH" sz="2200" b="1" dirty="0" smtClean="0"/>
              <a:t> by 2021 </a:t>
            </a:r>
            <a:r>
              <a:rPr lang="fr-CH" sz="2200" b="1" dirty="0" smtClean="0">
                <a:solidFill>
                  <a:srgbClr val="FF0000"/>
                </a:solidFill>
              </a:rPr>
              <a:t>(</a:t>
            </a:r>
            <a:r>
              <a:rPr lang="fr-CH" sz="2200" b="1" dirty="0" err="1" smtClean="0">
                <a:solidFill>
                  <a:srgbClr val="FF0000"/>
                </a:solidFill>
              </a:rPr>
              <a:t>Secretariat</a:t>
            </a:r>
            <a:r>
              <a:rPr lang="fr-CH" sz="2200" b="1" dirty="0" smtClean="0">
                <a:solidFill>
                  <a:srgbClr val="FF0000"/>
                </a:solidFill>
              </a:rPr>
              <a:t>)</a:t>
            </a:r>
          </a:p>
          <a:p>
            <a:pPr marL="285750" indent="-285750">
              <a:buFont typeface="Arial" panose="020B0604020202020204" pitchFamily="34" charset="0"/>
              <a:buChar char="•"/>
            </a:pPr>
            <a:r>
              <a:rPr lang="fr-CH" sz="2200" dirty="0" smtClean="0"/>
              <a:t>Guidelines for cross-</a:t>
            </a:r>
            <a:r>
              <a:rPr lang="fr-CH" sz="2200" dirty="0" err="1" smtClean="0"/>
              <a:t>boundary</a:t>
            </a:r>
            <a:r>
              <a:rPr lang="fr-CH" sz="2200" dirty="0" smtClean="0"/>
              <a:t> impact-</a:t>
            </a:r>
            <a:r>
              <a:rPr lang="fr-CH" sz="2200" dirty="0" err="1" smtClean="0"/>
              <a:t>based</a:t>
            </a:r>
            <a:r>
              <a:rPr lang="fr-CH" sz="2200" dirty="0" smtClean="0"/>
              <a:t> </a:t>
            </a:r>
            <a:r>
              <a:rPr lang="fr-CH" sz="2200" dirty="0" err="1" smtClean="0"/>
              <a:t>forecasts</a:t>
            </a:r>
            <a:r>
              <a:rPr lang="fr-CH" sz="2200" dirty="0" smtClean="0"/>
              <a:t> and warnings by </a:t>
            </a:r>
            <a:r>
              <a:rPr lang="fr-CH" sz="2200" dirty="0"/>
              <a:t>2022 </a:t>
            </a:r>
            <a:r>
              <a:rPr lang="fr-CH" sz="2200" dirty="0">
                <a:solidFill>
                  <a:srgbClr val="FF0000"/>
                </a:solidFill>
              </a:rPr>
              <a:t>(</a:t>
            </a:r>
            <a:r>
              <a:rPr lang="fr-CH" sz="2200" dirty="0" err="1">
                <a:solidFill>
                  <a:srgbClr val="FF0000"/>
                </a:solidFill>
              </a:rPr>
              <a:t>Secretariat</a:t>
            </a:r>
            <a:r>
              <a:rPr lang="fr-CH" sz="2200" dirty="0" smtClean="0">
                <a:solidFill>
                  <a:srgbClr val="FF0000"/>
                </a:solidFill>
              </a:rPr>
              <a:t>)</a:t>
            </a:r>
          </a:p>
          <a:p>
            <a:pPr marL="285750" indent="-285750">
              <a:buFont typeface="Arial" panose="020B0604020202020204" pitchFamily="34" charset="0"/>
              <a:buChar char="•"/>
            </a:pPr>
            <a:r>
              <a:rPr lang="en-US" sz="2200" dirty="0" smtClean="0"/>
              <a:t>Developing Framework and Implementation Plan of WMO Global Multi-Hazard Alert System (GMAS) by  2020 </a:t>
            </a:r>
            <a:r>
              <a:rPr lang="en-US" sz="2200" dirty="0" smtClean="0">
                <a:solidFill>
                  <a:srgbClr val="FF0000"/>
                </a:solidFill>
              </a:rPr>
              <a:t>(Secretariat &amp; Members)</a:t>
            </a:r>
          </a:p>
          <a:p>
            <a:pPr marL="285750" indent="-285750">
              <a:buFont typeface="Arial" panose="020B0604020202020204" pitchFamily="34" charset="0"/>
              <a:buChar char="•"/>
            </a:pPr>
            <a:r>
              <a:rPr lang="en-US" sz="2200" dirty="0" smtClean="0">
                <a:solidFill>
                  <a:srgbClr val="FF0000"/>
                </a:solidFill>
              </a:rPr>
              <a:t>Need to update the Strategic Work Flow to meet the emerging issues such as application of AI, big data sourcing, cloud computing, </a:t>
            </a:r>
            <a:r>
              <a:rPr lang="en-US" sz="2200" dirty="0">
                <a:solidFill>
                  <a:srgbClr val="FF0000"/>
                </a:solidFill>
              </a:rPr>
              <a:t>PPP </a:t>
            </a:r>
            <a:r>
              <a:rPr lang="en-US" sz="2200" dirty="0" smtClean="0">
                <a:solidFill>
                  <a:srgbClr val="FF0000"/>
                </a:solidFill>
              </a:rPr>
              <a:t>including Weather </a:t>
            </a:r>
            <a:r>
              <a:rPr lang="en-US" sz="2200" dirty="0">
                <a:solidFill>
                  <a:srgbClr val="FF0000"/>
                </a:solidFill>
              </a:rPr>
              <a:t>Enterprises </a:t>
            </a:r>
            <a:r>
              <a:rPr lang="en-US" sz="2200" dirty="0" smtClean="0">
                <a:solidFill>
                  <a:srgbClr val="FF0000"/>
                </a:solidFill>
              </a:rPr>
              <a:t>, the availability and accessibility of data and products from the </a:t>
            </a:r>
            <a:r>
              <a:rPr lang="en-US" sz="2200" dirty="0">
                <a:solidFill>
                  <a:srgbClr val="FF0000"/>
                </a:solidFill>
              </a:rPr>
              <a:t>variety of </a:t>
            </a:r>
            <a:r>
              <a:rPr lang="en-US" sz="2200" dirty="0" smtClean="0">
                <a:solidFill>
                  <a:srgbClr val="FF0000"/>
                </a:solidFill>
              </a:rPr>
              <a:t>sources, and the users’ demands such as multiple choice and guide on first choice of data and product for service and its delivery that are  available . A new concept of major pillars to support the future WMO infrastructure.</a:t>
            </a:r>
            <a:endParaRPr lang="en-US" sz="3600" dirty="0"/>
          </a:p>
        </p:txBody>
      </p:sp>
    </p:spTree>
    <p:extLst>
      <p:ext uri="{BB962C8B-B14F-4D97-AF65-F5344CB8AC3E}">
        <p14:creationId xmlns:p14="http://schemas.microsoft.com/office/powerpoint/2010/main" val="2671766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0259"/>
            <a:ext cx="8229600" cy="1143000"/>
          </a:xfrm>
        </p:spPr>
        <p:txBody>
          <a:bodyPr>
            <a:normAutofit/>
          </a:bodyPr>
          <a:lstStyle/>
          <a:p>
            <a:r>
              <a:rPr lang="en-US" sz="2000" b="1" dirty="0"/>
              <a:t>Decision 40 (EC-69)</a:t>
            </a:r>
            <a:br>
              <a:rPr lang="en-US" sz="2000" b="1" dirty="0"/>
            </a:br>
            <a:r>
              <a:rPr lang="en-US" sz="2000" b="1" dirty="0"/>
              <a:t>CONCEPT PAPER FOR THE DEVELOPMENT OF COMMON INTERFACES</a:t>
            </a:r>
            <a:br>
              <a:rPr lang="en-US" sz="2000" b="1" dirty="0"/>
            </a:br>
            <a:r>
              <a:rPr lang="en-US" sz="2000" b="1" dirty="0"/>
              <a:t>FOR SERVICE </a:t>
            </a:r>
            <a:r>
              <a:rPr lang="en-US" sz="2000" b="1" dirty="0" smtClean="0"/>
              <a:t>DELIVERY (CISD)</a:t>
            </a:r>
            <a:endParaRPr lang="en-US" sz="2000" b="1" dirty="0"/>
          </a:p>
        </p:txBody>
      </p:sp>
      <p:sp>
        <p:nvSpPr>
          <p:cNvPr id="3" name="TextBox 2"/>
          <p:cNvSpPr txBox="1"/>
          <p:nvPr/>
        </p:nvSpPr>
        <p:spPr>
          <a:xfrm>
            <a:off x="95003" y="1312308"/>
            <a:ext cx="9440883" cy="5632311"/>
          </a:xfrm>
          <a:prstGeom prst="rect">
            <a:avLst/>
          </a:prstGeom>
          <a:noFill/>
        </p:spPr>
        <p:txBody>
          <a:bodyPr wrap="square" rtlCol="0">
            <a:spAutoFit/>
          </a:bodyPr>
          <a:lstStyle/>
          <a:p>
            <a:endParaRPr lang="en-GB" b="1" dirty="0"/>
          </a:p>
          <a:p>
            <a:r>
              <a:rPr lang="en-US" b="1" dirty="0"/>
              <a:t>Acknowledging </a:t>
            </a:r>
            <a:r>
              <a:rPr lang="en-US" dirty="0"/>
              <a:t>that a common interface for service delivery which would be a </a:t>
            </a:r>
            <a:r>
              <a:rPr lang="en-US" u="sng" dirty="0">
                <a:solidFill>
                  <a:srgbClr val="FF0000"/>
                </a:solidFill>
              </a:rPr>
              <a:t>one-stop-shop</a:t>
            </a:r>
          </a:p>
          <a:p>
            <a:r>
              <a:rPr lang="en-US" u="sng" dirty="0">
                <a:solidFill>
                  <a:srgbClr val="FF0000"/>
                </a:solidFill>
              </a:rPr>
              <a:t>for service-related data products from different sources</a:t>
            </a:r>
            <a:r>
              <a:rPr lang="en-US" dirty="0">
                <a:solidFill>
                  <a:srgbClr val="FF0000"/>
                </a:solidFill>
              </a:rPr>
              <a:t>, </a:t>
            </a:r>
            <a:r>
              <a:rPr lang="en-US" dirty="0"/>
              <a:t>would help NMHSs attain the objective</a:t>
            </a:r>
          </a:p>
          <a:p>
            <a:r>
              <a:rPr lang="en-US" dirty="0"/>
              <a:t>of meeting their need to </a:t>
            </a:r>
            <a:r>
              <a:rPr lang="en-US" dirty="0">
                <a:solidFill>
                  <a:srgbClr val="FF0000"/>
                </a:solidFill>
              </a:rPr>
              <a:t>keep pace with </a:t>
            </a:r>
            <a:r>
              <a:rPr lang="en-US" u="sng" dirty="0">
                <a:solidFill>
                  <a:srgbClr val="FF0000"/>
                </a:solidFill>
              </a:rPr>
              <a:t>new and evolving demands of users for real-time and</a:t>
            </a:r>
          </a:p>
          <a:p>
            <a:r>
              <a:rPr lang="en-US" u="sng" dirty="0">
                <a:solidFill>
                  <a:srgbClr val="FF0000"/>
                </a:solidFill>
              </a:rPr>
              <a:t>intuitive access </a:t>
            </a:r>
            <a:r>
              <a:rPr lang="en-US" dirty="0">
                <a:solidFill>
                  <a:srgbClr val="FF0000"/>
                </a:solidFill>
              </a:rPr>
              <a:t>to weather and climate information </a:t>
            </a:r>
            <a:r>
              <a:rPr lang="en-US" dirty="0"/>
              <a:t>using modern state-of-the-art</a:t>
            </a:r>
          </a:p>
          <a:p>
            <a:r>
              <a:rPr lang="en-US" dirty="0"/>
              <a:t>communication means</a:t>
            </a:r>
            <a:r>
              <a:rPr lang="en-US" dirty="0" smtClean="0"/>
              <a:t>,</a:t>
            </a:r>
          </a:p>
          <a:p>
            <a:endParaRPr lang="en-US" dirty="0"/>
          </a:p>
          <a:p>
            <a:r>
              <a:rPr lang="en-US" b="1" dirty="0"/>
              <a:t>Noting </a:t>
            </a:r>
            <a:r>
              <a:rPr lang="en-US" dirty="0"/>
              <a:t>the potential </a:t>
            </a:r>
            <a:r>
              <a:rPr lang="en-US" dirty="0">
                <a:solidFill>
                  <a:srgbClr val="FF0000"/>
                </a:solidFill>
              </a:rPr>
              <a:t>to leverage the existing global platforms to contribute to the development</a:t>
            </a:r>
          </a:p>
          <a:p>
            <a:r>
              <a:rPr lang="en-US" dirty="0">
                <a:solidFill>
                  <a:srgbClr val="FF0000"/>
                </a:solidFill>
              </a:rPr>
              <a:t>of common interfaces for an </a:t>
            </a:r>
            <a:r>
              <a:rPr lang="en-US" u="sng" dirty="0">
                <a:solidFill>
                  <a:srgbClr val="FF0000"/>
                </a:solidFill>
              </a:rPr>
              <a:t>integrated seamless service delivery</a:t>
            </a:r>
            <a:r>
              <a:rPr lang="en-US" dirty="0"/>
              <a:t>, </a:t>
            </a:r>
            <a:r>
              <a:rPr lang="en-US" b="1" dirty="0"/>
              <a:t>Recognizing </a:t>
            </a:r>
            <a:r>
              <a:rPr lang="en-US" dirty="0"/>
              <a:t>that service</a:t>
            </a:r>
          </a:p>
          <a:p>
            <a:r>
              <a:rPr lang="en-US" dirty="0"/>
              <a:t>delivery initiatives are implemented by the different technical </a:t>
            </a:r>
            <a:r>
              <a:rPr lang="en-US" dirty="0" err="1"/>
              <a:t>programmes</a:t>
            </a:r>
            <a:r>
              <a:rPr lang="en-US" dirty="0"/>
              <a:t> of WMO using</a:t>
            </a:r>
          </a:p>
          <a:p>
            <a:r>
              <a:rPr lang="en-US" dirty="0"/>
              <a:t>varying approaches and systems which need sufficient interaction, in order to avoid difficulties</a:t>
            </a:r>
          </a:p>
          <a:p>
            <a:r>
              <a:rPr lang="en-US" dirty="0"/>
              <a:t>in accessing services and risk of duplication of effort</a:t>
            </a:r>
            <a:r>
              <a:rPr lang="en-US" dirty="0" smtClean="0"/>
              <a:t>,</a:t>
            </a:r>
          </a:p>
          <a:p>
            <a:endParaRPr lang="en-US" dirty="0"/>
          </a:p>
          <a:p>
            <a:r>
              <a:rPr lang="en-US" b="1" dirty="0"/>
              <a:t>Recognizing </a:t>
            </a:r>
            <a:r>
              <a:rPr lang="en-US" dirty="0"/>
              <a:t>that </a:t>
            </a:r>
            <a:r>
              <a:rPr lang="en-US" dirty="0">
                <a:solidFill>
                  <a:srgbClr val="FF0000"/>
                </a:solidFill>
              </a:rPr>
              <a:t>such common interfaces would provide NMHSs with much more </a:t>
            </a:r>
            <a:r>
              <a:rPr lang="en-US" u="sng" dirty="0">
                <a:solidFill>
                  <a:srgbClr val="FF0000"/>
                </a:solidFill>
              </a:rPr>
              <a:t>visibility</a:t>
            </a:r>
          </a:p>
          <a:p>
            <a:r>
              <a:rPr lang="en-US" dirty="0">
                <a:solidFill>
                  <a:srgbClr val="FF0000"/>
                </a:solidFill>
              </a:rPr>
              <a:t>and would support </a:t>
            </a:r>
            <a:r>
              <a:rPr lang="en-US" u="sng" dirty="0">
                <a:solidFill>
                  <a:srgbClr val="FF0000"/>
                </a:solidFill>
              </a:rPr>
              <a:t>attribution</a:t>
            </a:r>
            <a:r>
              <a:rPr lang="en-US" dirty="0">
                <a:solidFill>
                  <a:srgbClr val="FF0000"/>
                </a:solidFill>
              </a:rPr>
              <a:t> of NMHSs as the providers of such services and hence</a:t>
            </a:r>
          </a:p>
          <a:p>
            <a:r>
              <a:rPr lang="en-US" dirty="0">
                <a:solidFill>
                  <a:srgbClr val="FF0000"/>
                </a:solidFill>
              </a:rPr>
              <a:t>strengthen the </a:t>
            </a:r>
            <a:r>
              <a:rPr lang="en-US" u="sng" dirty="0">
                <a:solidFill>
                  <a:srgbClr val="FF0000"/>
                </a:solidFill>
              </a:rPr>
              <a:t>authoritative voice </a:t>
            </a:r>
            <a:r>
              <a:rPr lang="en-US" dirty="0"/>
              <a:t>of NMHSs as well as enhance the number of their users and</a:t>
            </a:r>
          </a:p>
          <a:p>
            <a:r>
              <a:rPr lang="en-US" dirty="0"/>
              <a:t>clients,</a:t>
            </a:r>
            <a:endParaRPr lang="en-GB" b="1" dirty="0" smtClean="0"/>
          </a:p>
          <a:p>
            <a:endParaRPr lang="en-GB" b="1" dirty="0"/>
          </a:p>
          <a:p>
            <a:endParaRPr lang="en-GB" b="1" dirty="0" smtClean="0"/>
          </a:p>
          <a:p>
            <a:endParaRPr lang="en-US" dirty="0"/>
          </a:p>
        </p:txBody>
      </p:sp>
    </p:spTree>
    <p:extLst>
      <p:ext uri="{BB962C8B-B14F-4D97-AF65-F5344CB8AC3E}">
        <p14:creationId xmlns:p14="http://schemas.microsoft.com/office/powerpoint/2010/main" val="259604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4499992" y="5349221"/>
            <a:ext cx="936104" cy="768085"/>
          </a:xfrm>
          <a:prstGeom prst="roundRect">
            <a:avLst/>
          </a:prstGeom>
          <a:solidFill>
            <a:schemeClr val="accent5">
              <a:lumMod val="75000"/>
              <a:alpha val="56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dirty="0" smtClean="0">
                <a:solidFill>
                  <a:srgbClr val="FFFFFF"/>
                </a:solidFill>
                <a:ea typeface="ＭＳ Ｐゴシック" pitchFamily="34" charset="-128"/>
              </a:rPr>
              <a:t>Met Office</a:t>
            </a:r>
          </a:p>
        </p:txBody>
      </p:sp>
      <p:sp>
        <p:nvSpPr>
          <p:cNvPr id="8" name="Rounded Rectangle 7"/>
          <p:cNvSpPr/>
          <p:nvPr/>
        </p:nvSpPr>
        <p:spPr bwMode="auto">
          <a:xfrm>
            <a:off x="5580112" y="5349221"/>
            <a:ext cx="936104" cy="768085"/>
          </a:xfrm>
          <a:prstGeom prst="roundRect">
            <a:avLst/>
          </a:prstGeom>
          <a:solidFill>
            <a:schemeClr val="tx2">
              <a:lumMod val="60000"/>
              <a:lumOff val="40000"/>
              <a:alpha val="56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dirty="0" smtClean="0">
                <a:solidFill>
                  <a:srgbClr val="FFFFFF"/>
                </a:solidFill>
                <a:ea typeface="ＭＳ Ｐゴシック" pitchFamily="34" charset="-128"/>
              </a:rPr>
              <a:t>DWD</a:t>
            </a:r>
          </a:p>
        </p:txBody>
      </p:sp>
      <p:sp>
        <p:nvSpPr>
          <p:cNvPr id="9" name="Rounded Rectangle 8"/>
          <p:cNvSpPr/>
          <p:nvPr/>
        </p:nvSpPr>
        <p:spPr bwMode="auto">
          <a:xfrm>
            <a:off x="6732241" y="5349221"/>
            <a:ext cx="936104" cy="768085"/>
          </a:xfrm>
          <a:prstGeom prst="roundRect">
            <a:avLst/>
          </a:prstGeom>
          <a:solidFill>
            <a:srgbClr val="FF0000">
              <a:alpha val="56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dirty="0" smtClean="0">
                <a:solidFill>
                  <a:srgbClr val="FFFFFF"/>
                </a:solidFill>
                <a:ea typeface="ＭＳ Ｐゴシック" pitchFamily="34" charset="-128"/>
              </a:rPr>
              <a:t>MeteoF</a:t>
            </a:r>
          </a:p>
        </p:txBody>
      </p:sp>
      <p:sp>
        <p:nvSpPr>
          <p:cNvPr id="10" name="Rounded Rectangle 9"/>
          <p:cNvSpPr/>
          <p:nvPr/>
        </p:nvSpPr>
        <p:spPr bwMode="auto">
          <a:xfrm>
            <a:off x="7812361" y="5349221"/>
            <a:ext cx="936104" cy="768085"/>
          </a:xfrm>
          <a:prstGeom prst="roundRect">
            <a:avLst/>
          </a:prstGeom>
          <a:solidFill>
            <a:srgbClr val="7030A0">
              <a:alpha val="56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dirty="0" smtClean="0">
                <a:solidFill>
                  <a:srgbClr val="FFFFFF"/>
                </a:solidFill>
                <a:ea typeface="ＭＳ Ｐゴシック" pitchFamily="34" charset="-128"/>
              </a:rPr>
              <a:t>NWS</a:t>
            </a:r>
          </a:p>
        </p:txBody>
      </p:sp>
      <p:sp>
        <p:nvSpPr>
          <p:cNvPr id="19" name="Rounded Rectangle 18"/>
          <p:cNvSpPr/>
          <p:nvPr/>
        </p:nvSpPr>
        <p:spPr bwMode="auto">
          <a:xfrm>
            <a:off x="539554" y="2948954"/>
            <a:ext cx="936104" cy="768085"/>
          </a:xfrm>
          <a:prstGeom prst="roundRect">
            <a:avLst/>
          </a:prstGeom>
          <a:solidFill>
            <a:srgbClr val="FF0000">
              <a:alpha val="56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dirty="0" smtClean="0">
                <a:solidFill>
                  <a:srgbClr val="FFFFFF"/>
                </a:solidFill>
                <a:ea typeface="ＭＳ Ｐゴシック" pitchFamily="34" charset="-128"/>
              </a:rPr>
              <a:t>Google</a:t>
            </a:r>
          </a:p>
        </p:txBody>
      </p:sp>
      <p:sp>
        <p:nvSpPr>
          <p:cNvPr id="20" name="Rounded Rectangle 19"/>
          <p:cNvSpPr/>
          <p:nvPr/>
        </p:nvSpPr>
        <p:spPr bwMode="auto">
          <a:xfrm>
            <a:off x="1691680" y="2948954"/>
            <a:ext cx="936104" cy="768085"/>
          </a:xfrm>
          <a:prstGeom prst="roundRect">
            <a:avLst/>
          </a:prstGeom>
          <a:solidFill>
            <a:srgbClr val="7030A0">
              <a:alpha val="56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dirty="0" smtClean="0">
                <a:solidFill>
                  <a:srgbClr val="FFFFFF"/>
                </a:solidFill>
                <a:ea typeface="ＭＳ Ｐゴシック" pitchFamily="34" charset="-128"/>
              </a:rPr>
              <a:t>Yahoo</a:t>
            </a:r>
          </a:p>
        </p:txBody>
      </p:sp>
      <p:sp>
        <p:nvSpPr>
          <p:cNvPr id="21" name="Rounded Rectangle 20"/>
          <p:cNvSpPr/>
          <p:nvPr/>
        </p:nvSpPr>
        <p:spPr bwMode="auto">
          <a:xfrm>
            <a:off x="2843808" y="2948954"/>
            <a:ext cx="1008112" cy="768085"/>
          </a:xfrm>
          <a:prstGeom prst="roundRect">
            <a:avLst/>
          </a:prstGeom>
          <a:solidFill>
            <a:schemeClr val="tx2">
              <a:lumMod val="60000"/>
              <a:lumOff val="40000"/>
              <a:alpha val="56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dirty="0" smtClean="0">
                <a:solidFill>
                  <a:srgbClr val="FFFFFF"/>
                </a:solidFill>
                <a:ea typeface="ＭＳ Ｐゴシック" pitchFamily="34" charset="-128"/>
              </a:rPr>
              <a:t>Amazon</a:t>
            </a:r>
          </a:p>
        </p:txBody>
      </p:sp>
      <p:pic>
        <p:nvPicPr>
          <p:cNvPr id="4098" name="Picture 2" descr="https://lh6.ggpht.com/hGnzb0TzcUKDC63BIxs-x0wig5iq7SJd7F1iSRBywX3fbKyLoMDZWAsJJNxyOx9F1rUk=w300"/>
          <p:cNvPicPr>
            <a:picLocks noChangeAspect="1" noChangeArrowheads="1"/>
          </p:cNvPicPr>
          <p:nvPr/>
        </p:nvPicPr>
        <p:blipFill>
          <a:blip r:embed="rId3" cstate="print"/>
          <a:srcRect/>
          <a:stretch>
            <a:fillRect/>
          </a:stretch>
        </p:blipFill>
        <p:spPr bwMode="auto">
          <a:xfrm>
            <a:off x="1043610" y="5253210"/>
            <a:ext cx="841276" cy="1121701"/>
          </a:xfrm>
          <a:prstGeom prst="rect">
            <a:avLst/>
          </a:prstGeom>
          <a:noFill/>
        </p:spPr>
      </p:pic>
      <p:sp>
        <p:nvSpPr>
          <p:cNvPr id="41" name="Rounded Rectangle 40"/>
          <p:cNvSpPr/>
          <p:nvPr/>
        </p:nvSpPr>
        <p:spPr bwMode="auto">
          <a:xfrm>
            <a:off x="3995937" y="2948954"/>
            <a:ext cx="1008112" cy="768085"/>
          </a:xfrm>
          <a:prstGeom prst="roundRect">
            <a:avLst/>
          </a:prstGeom>
          <a:solidFill>
            <a:schemeClr val="accent5">
              <a:lumMod val="50000"/>
              <a:alpha val="56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dirty="0" smtClean="0">
                <a:solidFill>
                  <a:srgbClr val="FFFFFF"/>
                </a:solidFill>
                <a:ea typeface="ＭＳ Ｐゴシック" pitchFamily="34" charset="-128"/>
              </a:rPr>
              <a:t>BA</a:t>
            </a:r>
          </a:p>
        </p:txBody>
      </p:sp>
      <p:pic>
        <p:nvPicPr>
          <p:cNvPr id="4100" name="Picture 4" descr="http://storyteller.accuweather.com/assets/images/_small/AccuWeather_Video_Thumb_280x150.jpg"/>
          <p:cNvPicPr>
            <a:picLocks noChangeAspect="1" noChangeArrowheads="1"/>
          </p:cNvPicPr>
          <p:nvPr/>
        </p:nvPicPr>
        <p:blipFill>
          <a:blip r:embed="rId4" cstate="print"/>
          <a:srcRect/>
          <a:stretch>
            <a:fillRect/>
          </a:stretch>
        </p:blipFill>
        <p:spPr bwMode="auto">
          <a:xfrm>
            <a:off x="2267744" y="5253203"/>
            <a:ext cx="1512168" cy="1080120"/>
          </a:xfrm>
          <a:prstGeom prst="rect">
            <a:avLst/>
          </a:prstGeom>
          <a:noFill/>
        </p:spPr>
      </p:pic>
      <p:cxnSp>
        <p:nvCxnSpPr>
          <p:cNvPr id="66" name="Curved Connector 65"/>
          <p:cNvCxnSpPr/>
          <p:nvPr/>
        </p:nvCxnSpPr>
        <p:spPr bwMode="auto">
          <a:xfrm rot="5400000" flipH="1" flipV="1">
            <a:off x="4704019" y="3921058"/>
            <a:ext cx="1824203" cy="1224136"/>
          </a:xfrm>
          <a:prstGeom prst="curvedConnector3">
            <a:avLst>
              <a:gd name="adj1" fmla="val 50000"/>
            </a:avLst>
          </a:prstGeom>
          <a:noFill/>
          <a:ln w="76200" cap="flat" cmpd="sng" algn="ctr">
            <a:solidFill>
              <a:schemeClr val="tx1"/>
            </a:solidFill>
            <a:prstDash val="solid"/>
            <a:round/>
            <a:headEnd type="none"/>
            <a:tailEnd type="triangle"/>
          </a:ln>
          <a:effectLst/>
        </p:spPr>
      </p:cxnSp>
      <p:cxnSp>
        <p:nvCxnSpPr>
          <p:cNvPr id="73" name="Curved Connector 72"/>
          <p:cNvCxnSpPr/>
          <p:nvPr/>
        </p:nvCxnSpPr>
        <p:spPr bwMode="auto">
          <a:xfrm rot="5400000" flipH="1" flipV="1">
            <a:off x="5496107" y="4209087"/>
            <a:ext cx="1824203" cy="648072"/>
          </a:xfrm>
          <a:prstGeom prst="curvedConnector3">
            <a:avLst>
              <a:gd name="adj1" fmla="val 50000"/>
            </a:avLst>
          </a:prstGeom>
          <a:noFill/>
          <a:ln w="76200" cap="flat" cmpd="sng" algn="ctr">
            <a:solidFill>
              <a:schemeClr val="tx1"/>
            </a:solidFill>
            <a:prstDash val="solid"/>
            <a:round/>
            <a:headEnd type="none"/>
            <a:tailEnd type="triangle"/>
          </a:ln>
          <a:effectLst/>
        </p:spPr>
      </p:cxnSp>
      <p:cxnSp>
        <p:nvCxnSpPr>
          <p:cNvPr id="75" name="Curved Connector 74"/>
          <p:cNvCxnSpPr/>
          <p:nvPr/>
        </p:nvCxnSpPr>
        <p:spPr bwMode="auto">
          <a:xfrm rot="5400000" flipH="1" flipV="1">
            <a:off x="6276194" y="4583248"/>
            <a:ext cx="1920213" cy="12700"/>
          </a:xfrm>
          <a:prstGeom prst="curvedConnector3">
            <a:avLst>
              <a:gd name="adj1" fmla="val 50000"/>
            </a:avLst>
          </a:prstGeom>
          <a:noFill/>
          <a:ln w="76200" cap="flat" cmpd="sng" algn="ctr">
            <a:solidFill>
              <a:schemeClr val="tx1"/>
            </a:solidFill>
            <a:prstDash val="solid"/>
            <a:round/>
            <a:headEnd type="none"/>
            <a:tailEnd type="triangle"/>
          </a:ln>
          <a:effectLst/>
        </p:spPr>
      </p:cxnSp>
      <p:cxnSp>
        <p:nvCxnSpPr>
          <p:cNvPr id="77" name="Curved Connector 76"/>
          <p:cNvCxnSpPr/>
          <p:nvPr/>
        </p:nvCxnSpPr>
        <p:spPr bwMode="auto">
          <a:xfrm rot="16200000" flipV="1">
            <a:off x="7080283" y="4209087"/>
            <a:ext cx="1824203" cy="648072"/>
          </a:xfrm>
          <a:prstGeom prst="curvedConnector3">
            <a:avLst>
              <a:gd name="adj1" fmla="val 50000"/>
            </a:avLst>
          </a:prstGeom>
          <a:noFill/>
          <a:ln w="76200" cap="flat" cmpd="sng" algn="ctr">
            <a:solidFill>
              <a:schemeClr val="tx1"/>
            </a:solidFill>
            <a:prstDash val="solid"/>
            <a:round/>
            <a:headEnd type="none"/>
            <a:tailEnd type="triangle"/>
          </a:ln>
          <a:effectLst/>
        </p:spPr>
      </p:cxnSp>
      <p:cxnSp>
        <p:nvCxnSpPr>
          <p:cNvPr id="80" name="Curved Connector 79"/>
          <p:cNvCxnSpPr/>
          <p:nvPr/>
        </p:nvCxnSpPr>
        <p:spPr bwMode="auto">
          <a:xfrm rot="5400000" flipH="1" flipV="1">
            <a:off x="2903819" y="3801044"/>
            <a:ext cx="3840427" cy="1368152"/>
          </a:xfrm>
          <a:prstGeom prst="curvedConnector3">
            <a:avLst>
              <a:gd name="adj1" fmla="val 54123"/>
            </a:avLst>
          </a:prstGeom>
          <a:noFill/>
          <a:ln w="76200" cap="flat" cmpd="sng" algn="ctr">
            <a:solidFill>
              <a:schemeClr val="tx1"/>
            </a:solidFill>
            <a:prstDash val="solid"/>
            <a:round/>
            <a:headEnd type="none"/>
            <a:tailEnd type="none"/>
          </a:ln>
          <a:effectLst/>
        </p:spPr>
      </p:cxnSp>
      <p:grpSp>
        <p:nvGrpSpPr>
          <p:cNvPr id="26" name="Group 25"/>
          <p:cNvGrpSpPr/>
          <p:nvPr/>
        </p:nvGrpSpPr>
        <p:grpSpPr>
          <a:xfrm>
            <a:off x="5076057" y="548680"/>
            <a:ext cx="1224136" cy="1440160"/>
            <a:chOff x="5220072" y="195486"/>
            <a:chExt cx="1224136" cy="1080120"/>
          </a:xfrm>
        </p:grpSpPr>
        <p:pic>
          <p:nvPicPr>
            <p:cNvPr id="4102" name="Picture 6" descr="http://upload.wikimedia.org/wikipedia/commons/thumb/1/12/User_icon_2.svg/2000px-User_icon_2.svg.png"/>
            <p:cNvPicPr>
              <a:picLocks noChangeAspect="1" noChangeArrowheads="1"/>
            </p:cNvPicPr>
            <p:nvPr/>
          </p:nvPicPr>
          <p:blipFill>
            <a:blip r:embed="rId5" cstate="print"/>
            <a:srcRect/>
            <a:stretch>
              <a:fillRect/>
            </a:stretch>
          </p:blipFill>
          <p:spPr bwMode="auto">
            <a:xfrm>
              <a:off x="5220072" y="339502"/>
              <a:ext cx="936104" cy="936104"/>
            </a:xfrm>
            <a:prstGeom prst="rect">
              <a:avLst/>
            </a:prstGeom>
            <a:noFill/>
          </p:spPr>
        </p:pic>
        <p:pic>
          <p:nvPicPr>
            <p:cNvPr id="24" name="Picture 6" descr="http://upload.wikimedia.org/wikipedia/commons/thumb/1/12/User_icon_2.svg/2000px-User_icon_2.svg.png"/>
            <p:cNvPicPr>
              <a:picLocks noChangeAspect="1" noChangeArrowheads="1"/>
            </p:cNvPicPr>
            <p:nvPr/>
          </p:nvPicPr>
          <p:blipFill>
            <a:blip r:embed="rId5" cstate="print"/>
            <a:srcRect/>
            <a:stretch>
              <a:fillRect/>
            </a:stretch>
          </p:blipFill>
          <p:spPr bwMode="auto">
            <a:xfrm>
              <a:off x="5364088" y="267494"/>
              <a:ext cx="936104" cy="936104"/>
            </a:xfrm>
            <a:prstGeom prst="rect">
              <a:avLst/>
            </a:prstGeom>
            <a:noFill/>
          </p:spPr>
        </p:pic>
        <p:pic>
          <p:nvPicPr>
            <p:cNvPr id="25" name="Picture 6" descr="http://upload.wikimedia.org/wikipedia/commons/thumb/1/12/User_icon_2.svg/2000px-User_icon_2.svg.png"/>
            <p:cNvPicPr>
              <a:picLocks noChangeAspect="1" noChangeArrowheads="1"/>
            </p:cNvPicPr>
            <p:nvPr/>
          </p:nvPicPr>
          <p:blipFill>
            <a:blip r:embed="rId5" cstate="print"/>
            <a:srcRect/>
            <a:stretch>
              <a:fillRect/>
            </a:stretch>
          </p:blipFill>
          <p:spPr bwMode="auto">
            <a:xfrm>
              <a:off x="5508104" y="195486"/>
              <a:ext cx="936104" cy="936104"/>
            </a:xfrm>
            <a:prstGeom prst="rect">
              <a:avLst/>
            </a:prstGeom>
            <a:noFill/>
          </p:spPr>
        </p:pic>
      </p:grpSp>
      <p:sp>
        <p:nvSpPr>
          <p:cNvPr id="27" name="Title 1"/>
          <p:cNvSpPr>
            <a:spLocks noGrp="1"/>
          </p:cNvSpPr>
          <p:nvPr>
            <p:ph type="ctrTitle"/>
          </p:nvPr>
        </p:nvSpPr>
        <p:spPr bwMode="auto">
          <a:xfrm>
            <a:off x="1547664" y="749233"/>
            <a:ext cx="3456384" cy="827749"/>
          </a:xfrm>
          <a:noFill/>
          <a:ln>
            <a:miter lim="800000"/>
            <a:headEnd/>
            <a:tailEnd/>
          </a:ln>
        </p:spPr>
        <p:txBody>
          <a:bodyPr vert="horz" wrap="square" lIns="91440" tIns="45720" rIns="91440" bIns="45720" numCol="1" compatLnSpc="1">
            <a:prstTxWarp prst="textNoShape">
              <a:avLst/>
            </a:prstTxWarp>
          </a:bodyPr>
          <a:lstStyle/>
          <a:p>
            <a:r>
              <a:rPr lang="en-US" dirty="0" smtClean="0">
                <a:ea typeface="ＭＳ Ｐゴシック" pitchFamily="34" charset="-128"/>
              </a:rPr>
              <a:t>Inconsistency</a:t>
            </a:r>
          </a:p>
        </p:txBody>
      </p:sp>
      <p:cxnSp>
        <p:nvCxnSpPr>
          <p:cNvPr id="28" name="Curved Connector 27"/>
          <p:cNvCxnSpPr/>
          <p:nvPr/>
        </p:nvCxnSpPr>
        <p:spPr bwMode="auto">
          <a:xfrm rot="16200000" flipV="1">
            <a:off x="473549" y="4503119"/>
            <a:ext cx="960107" cy="540060"/>
          </a:xfrm>
          <a:prstGeom prst="curvedConnector3">
            <a:avLst>
              <a:gd name="adj1" fmla="val 50000"/>
            </a:avLst>
          </a:prstGeom>
          <a:noFill/>
          <a:ln w="76200" cap="flat" cmpd="sng" algn="ctr">
            <a:solidFill>
              <a:schemeClr val="tx1"/>
            </a:solidFill>
            <a:prstDash val="solid"/>
            <a:round/>
            <a:headEnd type="none"/>
            <a:tailEnd type="triangle"/>
          </a:ln>
          <a:effectLst/>
        </p:spPr>
      </p:cxnSp>
      <p:cxnSp>
        <p:nvCxnSpPr>
          <p:cNvPr id="30" name="Curved Connector 29"/>
          <p:cNvCxnSpPr/>
          <p:nvPr/>
        </p:nvCxnSpPr>
        <p:spPr bwMode="auto">
          <a:xfrm rot="5400000" flipH="1" flipV="1">
            <a:off x="1283639" y="4557125"/>
            <a:ext cx="960107" cy="432048"/>
          </a:xfrm>
          <a:prstGeom prst="curvedConnector3">
            <a:avLst>
              <a:gd name="adj1" fmla="val 50000"/>
            </a:avLst>
          </a:prstGeom>
          <a:noFill/>
          <a:ln w="76200" cap="flat" cmpd="sng" algn="ctr">
            <a:solidFill>
              <a:schemeClr val="tx1"/>
            </a:solidFill>
            <a:prstDash val="solid"/>
            <a:round/>
            <a:headEnd type="none"/>
            <a:tailEnd type="triangle"/>
          </a:ln>
          <a:effectLst/>
        </p:spPr>
      </p:cxnSp>
      <p:cxnSp>
        <p:nvCxnSpPr>
          <p:cNvPr id="37" name="Curved Connector 36"/>
          <p:cNvCxnSpPr/>
          <p:nvPr/>
        </p:nvCxnSpPr>
        <p:spPr bwMode="auto">
          <a:xfrm rot="5400000" flipH="1" flipV="1">
            <a:off x="3287860" y="4113079"/>
            <a:ext cx="1344149" cy="936104"/>
          </a:xfrm>
          <a:prstGeom prst="curvedConnector3">
            <a:avLst>
              <a:gd name="adj1" fmla="val 50000"/>
            </a:avLst>
          </a:prstGeom>
          <a:noFill/>
          <a:ln w="76200" cap="flat" cmpd="sng" algn="ctr">
            <a:solidFill>
              <a:schemeClr val="tx1"/>
            </a:solidFill>
            <a:prstDash val="solid"/>
            <a:round/>
            <a:headEnd type="none"/>
            <a:tailEnd type="triangle"/>
          </a:ln>
          <a:effectLst/>
        </p:spPr>
      </p:cxnSp>
      <p:pic>
        <p:nvPicPr>
          <p:cNvPr id="6146" name="Picture 2" descr="http://www.stepstone.de/upload_de/logo/M/logoMeteoGroup-Deutschland-GmbH-46313DE.gif"/>
          <p:cNvPicPr>
            <a:picLocks noChangeAspect="1" noChangeArrowheads="1"/>
          </p:cNvPicPr>
          <p:nvPr/>
        </p:nvPicPr>
        <p:blipFill>
          <a:blip r:embed="rId6" cstate="print"/>
          <a:srcRect/>
          <a:stretch>
            <a:fillRect/>
          </a:stretch>
        </p:blipFill>
        <p:spPr bwMode="auto">
          <a:xfrm>
            <a:off x="2195737" y="4293102"/>
            <a:ext cx="1152128" cy="768085"/>
          </a:xfrm>
          <a:prstGeom prst="rect">
            <a:avLst/>
          </a:prstGeom>
          <a:noFill/>
        </p:spPr>
      </p:pic>
      <p:cxnSp>
        <p:nvCxnSpPr>
          <p:cNvPr id="61" name="Curved Connector 60"/>
          <p:cNvCxnSpPr/>
          <p:nvPr/>
        </p:nvCxnSpPr>
        <p:spPr bwMode="auto">
          <a:xfrm rot="5400000" flipH="1" flipV="1">
            <a:off x="2735796" y="3825047"/>
            <a:ext cx="576064" cy="360040"/>
          </a:xfrm>
          <a:prstGeom prst="curvedConnector3">
            <a:avLst>
              <a:gd name="adj1" fmla="val 50000"/>
            </a:avLst>
          </a:prstGeom>
          <a:noFill/>
          <a:ln w="76200" cap="flat" cmpd="sng" algn="ctr">
            <a:solidFill>
              <a:schemeClr val="tx1"/>
            </a:solidFill>
            <a:prstDash val="solid"/>
            <a:round/>
            <a:headEnd type="none"/>
            <a:tailEnd type="triangle"/>
          </a:ln>
          <a:effectLst/>
        </p:spPr>
      </p:cxnSp>
      <p:sp>
        <p:nvSpPr>
          <p:cNvPr id="69" name="Oval 68"/>
          <p:cNvSpPr/>
          <p:nvPr/>
        </p:nvSpPr>
        <p:spPr bwMode="auto">
          <a:xfrm>
            <a:off x="5940153" y="2372883"/>
            <a:ext cx="2088232" cy="864096"/>
          </a:xfrm>
          <a:prstGeom prst="ellipse">
            <a:avLst/>
          </a:prstGeom>
          <a:solidFill>
            <a:schemeClr val="accent1">
              <a:alpha val="21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base">
              <a:lnSpc>
                <a:spcPct val="85000"/>
              </a:lnSpc>
              <a:spcBef>
                <a:spcPct val="0"/>
              </a:spcBef>
              <a:spcAft>
                <a:spcPct val="0"/>
              </a:spcAft>
            </a:pPr>
            <a:r>
              <a:rPr lang="en-GB" dirty="0" smtClean="0">
                <a:solidFill>
                  <a:srgbClr val="00ADD0"/>
                </a:solidFill>
                <a:ea typeface="ＭＳ Ｐゴシック" pitchFamily="34" charset="-128"/>
              </a:rPr>
              <a:t>Authoritative Warnings</a:t>
            </a:r>
          </a:p>
        </p:txBody>
      </p:sp>
      <p:sp>
        <p:nvSpPr>
          <p:cNvPr id="70" name="Oval 69"/>
          <p:cNvSpPr/>
          <p:nvPr/>
        </p:nvSpPr>
        <p:spPr bwMode="auto">
          <a:xfrm>
            <a:off x="971600" y="1796819"/>
            <a:ext cx="3888432" cy="864096"/>
          </a:xfrm>
          <a:prstGeom prst="ellipse">
            <a:avLst/>
          </a:prstGeom>
          <a:solidFill>
            <a:schemeClr val="accent1">
              <a:alpha val="21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base">
              <a:lnSpc>
                <a:spcPct val="85000"/>
              </a:lnSpc>
              <a:spcBef>
                <a:spcPct val="0"/>
              </a:spcBef>
              <a:spcAft>
                <a:spcPct val="0"/>
              </a:spcAft>
            </a:pPr>
            <a:r>
              <a:rPr lang="en-GB" dirty="0" smtClean="0">
                <a:solidFill>
                  <a:srgbClr val="00ADD0"/>
                </a:solidFill>
                <a:ea typeface="ＭＳ Ｐゴシック" pitchFamily="34" charset="-128"/>
              </a:rPr>
              <a:t>Weather Forecast Services</a:t>
            </a:r>
          </a:p>
        </p:txBody>
      </p:sp>
      <p:sp>
        <p:nvSpPr>
          <p:cNvPr id="78" name="TextBox 77"/>
          <p:cNvSpPr txBox="1"/>
          <p:nvPr/>
        </p:nvSpPr>
        <p:spPr>
          <a:xfrm>
            <a:off x="5220072" y="1892838"/>
            <a:ext cx="855712" cy="301621"/>
          </a:xfrm>
          <a:prstGeom prst="rect">
            <a:avLst/>
          </a:prstGeom>
          <a:noFill/>
        </p:spPr>
        <p:txBody>
          <a:bodyPr wrap="square" rtlCol="0">
            <a:spAutoFit/>
          </a:bodyPr>
          <a:lstStyle/>
          <a:p>
            <a:pPr defTabSz="914400" fontAlgn="base">
              <a:lnSpc>
                <a:spcPct val="85000"/>
              </a:lnSpc>
              <a:spcBef>
                <a:spcPct val="0"/>
              </a:spcBef>
              <a:spcAft>
                <a:spcPct val="0"/>
              </a:spcAft>
            </a:pPr>
            <a:r>
              <a:rPr lang="en-GB" sz="1600" dirty="0" smtClean="0">
                <a:solidFill>
                  <a:srgbClr val="FFFFFF"/>
                </a:solidFill>
                <a:ea typeface="ＭＳ Ｐゴシック" pitchFamily="34" charset="-128"/>
              </a:rPr>
              <a:t>Public</a:t>
            </a:r>
            <a:endParaRPr lang="en-GB" sz="1600" dirty="0">
              <a:solidFill>
                <a:srgbClr val="FFFFFF"/>
              </a:solidFill>
              <a:ea typeface="ＭＳ Ｐゴシック" pitchFamily="34" charset="-128"/>
            </a:endParaRPr>
          </a:p>
        </p:txBody>
      </p:sp>
      <p:sp>
        <p:nvSpPr>
          <p:cNvPr id="79" name="Cloud Callout 78"/>
          <p:cNvSpPr/>
          <p:nvPr/>
        </p:nvSpPr>
        <p:spPr bwMode="auto">
          <a:xfrm>
            <a:off x="6300193" y="164645"/>
            <a:ext cx="504056" cy="768085"/>
          </a:xfrm>
          <a:prstGeom prst="cloudCallout">
            <a:avLst>
              <a:gd name="adj1" fmla="val -88034"/>
              <a:gd name="adj2" fmla="val 58721"/>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base">
              <a:lnSpc>
                <a:spcPct val="85000"/>
              </a:lnSpc>
              <a:spcBef>
                <a:spcPct val="0"/>
              </a:spcBef>
              <a:spcAft>
                <a:spcPct val="0"/>
              </a:spcAft>
            </a:pPr>
            <a:r>
              <a:rPr lang="en-GB" sz="3200" dirty="0" smtClean="0">
                <a:solidFill>
                  <a:srgbClr val="000000">
                    <a:lumMod val="75000"/>
                    <a:lumOff val="25000"/>
                  </a:srgbClr>
                </a:solidFill>
                <a:ea typeface="ＭＳ Ｐゴシック" pitchFamily="34" charset="-128"/>
              </a:rPr>
              <a:t>?</a:t>
            </a:r>
          </a:p>
        </p:txBody>
      </p:sp>
    </p:spTree>
    <p:extLst>
      <p:ext uri="{BB962C8B-B14F-4D97-AF65-F5344CB8AC3E}">
        <p14:creationId xmlns:p14="http://schemas.microsoft.com/office/powerpoint/2010/main" val="61292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683568" y="5253210"/>
            <a:ext cx="4536504" cy="960107"/>
          </a:xfrm>
          <a:prstGeom prst="roundRect">
            <a:avLst/>
          </a:prstGeom>
          <a:solidFill>
            <a:schemeClr val="accent2">
              <a:lumMod val="20000"/>
              <a:lumOff val="80000"/>
              <a:alpha val="22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endParaRPr lang="en-GB" sz="2800" dirty="0" smtClean="0">
              <a:solidFill>
                <a:srgbClr val="FFFFFF"/>
              </a:solidFill>
              <a:ea typeface="ＭＳ Ｐゴシック" pitchFamily="34" charset="-128"/>
            </a:endParaRPr>
          </a:p>
        </p:txBody>
      </p:sp>
      <p:sp>
        <p:nvSpPr>
          <p:cNvPr id="32" name="Title 1"/>
          <p:cNvSpPr>
            <a:spLocks noGrp="1"/>
          </p:cNvSpPr>
          <p:nvPr>
            <p:ph type="ctrTitle"/>
          </p:nvPr>
        </p:nvSpPr>
        <p:spPr bwMode="auto">
          <a:xfrm>
            <a:off x="1547665" y="749233"/>
            <a:ext cx="7416800" cy="827749"/>
          </a:xfrm>
          <a:noFill/>
          <a:ln>
            <a:miter lim="800000"/>
            <a:headEnd/>
            <a:tailEnd/>
          </a:ln>
        </p:spPr>
        <p:txBody>
          <a:bodyPr vert="horz" wrap="square" lIns="91440" tIns="45720" rIns="91440" bIns="45720" numCol="1" compatLnSpc="1">
            <a:prstTxWarp prst="textNoShape">
              <a:avLst/>
            </a:prstTxWarp>
          </a:bodyPr>
          <a:lstStyle/>
          <a:p>
            <a:r>
              <a:rPr lang="en-US" dirty="0" smtClean="0">
                <a:ea typeface="ＭＳ Ｐゴシック" pitchFamily="34" charset="-128"/>
              </a:rPr>
              <a:t>Contextual Diagram</a:t>
            </a:r>
          </a:p>
        </p:txBody>
      </p:sp>
      <p:sp>
        <p:nvSpPr>
          <p:cNvPr id="7" name="Rounded Rectangle 6"/>
          <p:cNvSpPr/>
          <p:nvPr/>
        </p:nvSpPr>
        <p:spPr bwMode="auto">
          <a:xfrm>
            <a:off x="827584" y="5349221"/>
            <a:ext cx="936104" cy="768085"/>
          </a:xfrm>
          <a:prstGeom prst="roundRect">
            <a:avLst/>
          </a:prstGeom>
          <a:solidFill>
            <a:schemeClr val="accent5">
              <a:lumMod val="75000"/>
              <a:alpha val="56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dirty="0" smtClean="0">
                <a:solidFill>
                  <a:srgbClr val="FFFFFF"/>
                </a:solidFill>
                <a:ea typeface="ＭＳ Ｐゴシック" pitchFamily="34" charset="-128"/>
              </a:rPr>
              <a:t>Met Office</a:t>
            </a:r>
          </a:p>
        </p:txBody>
      </p:sp>
      <p:sp>
        <p:nvSpPr>
          <p:cNvPr id="8" name="Rounded Rectangle 7"/>
          <p:cNvSpPr/>
          <p:nvPr/>
        </p:nvSpPr>
        <p:spPr bwMode="auto">
          <a:xfrm>
            <a:off x="1907704" y="5349221"/>
            <a:ext cx="936104" cy="768085"/>
          </a:xfrm>
          <a:prstGeom prst="roundRect">
            <a:avLst/>
          </a:prstGeom>
          <a:solidFill>
            <a:schemeClr val="tx2">
              <a:lumMod val="60000"/>
              <a:lumOff val="40000"/>
              <a:alpha val="56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dirty="0" smtClean="0">
                <a:solidFill>
                  <a:srgbClr val="FFFFFF"/>
                </a:solidFill>
                <a:ea typeface="ＭＳ Ｐゴシック" pitchFamily="34" charset="-128"/>
              </a:rPr>
              <a:t>DWD</a:t>
            </a:r>
          </a:p>
        </p:txBody>
      </p:sp>
      <p:sp>
        <p:nvSpPr>
          <p:cNvPr id="9" name="Rounded Rectangle 8"/>
          <p:cNvSpPr/>
          <p:nvPr/>
        </p:nvSpPr>
        <p:spPr bwMode="auto">
          <a:xfrm>
            <a:off x="3059833" y="5349221"/>
            <a:ext cx="936104" cy="768085"/>
          </a:xfrm>
          <a:prstGeom prst="roundRect">
            <a:avLst/>
          </a:prstGeom>
          <a:solidFill>
            <a:srgbClr val="FF0000">
              <a:alpha val="56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dirty="0" smtClean="0">
                <a:solidFill>
                  <a:srgbClr val="FFFFFF"/>
                </a:solidFill>
                <a:ea typeface="ＭＳ Ｐゴシック" pitchFamily="34" charset="-128"/>
              </a:rPr>
              <a:t>MeteoF</a:t>
            </a:r>
          </a:p>
        </p:txBody>
      </p:sp>
      <p:sp>
        <p:nvSpPr>
          <p:cNvPr id="10" name="Rounded Rectangle 9"/>
          <p:cNvSpPr/>
          <p:nvPr/>
        </p:nvSpPr>
        <p:spPr bwMode="auto">
          <a:xfrm>
            <a:off x="4139953" y="5349221"/>
            <a:ext cx="936104" cy="768085"/>
          </a:xfrm>
          <a:prstGeom prst="roundRect">
            <a:avLst/>
          </a:prstGeom>
          <a:solidFill>
            <a:srgbClr val="7030A0">
              <a:alpha val="56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dirty="0" smtClean="0">
                <a:solidFill>
                  <a:srgbClr val="FFFFFF"/>
                </a:solidFill>
                <a:ea typeface="ＭＳ Ｐゴシック" pitchFamily="34" charset="-128"/>
              </a:rPr>
              <a:t>NWS</a:t>
            </a:r>
          </a:p>
        </p:txBody>
      </p:sp>
      <p:sp>
        <p:nvSpPr>
          <p:cNvPr id="11" name="Rounded Rectangle 10"/>
          <p:cNvSpPr/>
          <p:nvPr/>
        </p:nvSpPr>
        <p:spPr bwMode="auto">
          <a:xfrm>
            <a:off x="5292082" y="5349221"/>
            <a:ext cx="936104" cy="768085"/>
          </a:xfrm>
          <a:prstGeom prst="roundRect">
            <a:avLst/>
          </a:prstGeom>
          <a:solidFill>
            <a:schemeClr val="accent6">
              <a:lumMod val="60000"/>
              <a:lumOff val="40000"/>
              <a:alpha val="56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i="1" dirty="0" smtClean="0">
                <a:solidFill>
                  <a:srgbClr val="FFFFFF"/>
                </a:solidFill>
                <a:ea typeface="ＭＳ Ｐゴシック" pitchFamily="34" charset="-128"/>
              </a:rPr>
              <a:t>Other NMSs</a:t>
            </a:r>
          </a:p>
        </p:txBody>
      </p:sp>
      <p:sp>
        <p:nvSpPr>
          <p:cNvPr id="12" name="Rounded Rectangle 11"/>
          <p:cNvSpPr/>
          <p:nvPr/>
        </p:nvSpPr>
        <p:spPr bwMode="auto">
          <a:xfrm>
            <a:off x="755576" y="3717039"/>
            <a:ext cx="5400600" cy="960107"/>
          </a:xfrm>
          <a:prstGeom prst="roundRect">
            <a:avLst/>
          </a:prstGeom>
          <a:solidFill>
            <a:schemeClr val="tx2">
              <a:lumMod val="40000"/>
              <a:lumOff val="60000"/>
              <a:alpha val="53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2800" dirty="0" smtClean="0">
                <a:solidFill>
                  <a:srgbClr val="FFFFFF"/>
                </a:solidFill>
                <a:ea typeface="ＭＳ Ｐゴシック" pitchFamily="34" charset="-128"/>
              </a:rPr>
              <a:t>Common Interfaces</a:t>
            </a:r>
          </a:p>
        </p:txBody>
      </p:sp>
      <p:sp>
        <p:nvSpPr>
          <p:cNvPr id="14" name="Up Arrow 13"/>
          <p:cNvSpPr/>
          <p:nvPr/>
        </p:nvSpPr>
        <p:spPr bwMode="auto">
          <a:xfrm>
            <a:off x="4572000" y="4485123"/>
            <a:ext cx="144016" cy="960107"/>
          </a:xfrm>
          <a:prstGeom prst="upArrow">
            <a:avLst/>
          </a:prstGeom>
          <a:solidFill>
            <a:schemeClr val="tx1">
              <a:alpha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lnSpc>
                <a:spcPct val="85000"/>
              </a:lnSpc>
              <a:spcBef>
                <a:spcPct val="0"/>
              </a:spcBef>
              <a:spcAft>
                <a:spcPct val="0"/>
              </a:spcAft>
            </a:pPr>
            <a:endParaRPr lang="en-GB" sz="4400" dirty="0" smtClean="0">
              <a:solidFill>
                <a:srgbClr val="00ADD0"/>
              </a:solidFill>
              <a:ea typeface="ＭＳ Ｐゴシック" pitchFamily="34" charset="-128"/>
            </a:endParaRPr>
          </a:p>
        </p:txBody>
      </p:sp>
      <p:sp>
        <p:nvSpPr>
          <p:cNvPr id="15" name="Up Arrow 14"/>
          <p:cNvSpPr/>
          <p:nvPr/>
        </p:nvSpPr>
        <p:spPr bwMode="auto">
          <a:xfrm>
            <a:off x="3491880" y="4485123"/>
            <a:ext cx="144016" cy="960107"/>
          </a:xfrm>
          <a:prstGeom prst="upArrow">
            <a:avLst/>
          </a:prstGeom>
          <a:solidFill>
            <a:schemeClr val="tx1">
              <a:alpha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lnSpc>
                <a:spcPct val="85000"/>
              </a:lnSpc>
              <a:spcBef>
                <a:spcPct val="0"/>
              </a:spcBef>
              <a:spcAft>
                <a:spcPct val="0"/>
              </a:spcAft>
            </a:pPr>
            <a:endParaRPr lang="en-GB" sz="4400" dirty="0" smtClean="0">
              <a:solidFill>
                <a:srgbClr val="00ADD0"/>
              </a:solidFill>
              <a:ea typeface="ＭＳ Ｐゴシック" pitchFamily="34" charset="-128"/>
            </a:endParaRPr>
          </a:p>
        </p:txBody>
      </p:sp>
      <p:sp>
        <p:nvSpPr>
          <p:cNvPr id="16" name="Up Arrow 15"/>
          <p:cNvSpPr/>
          <p:nvPr/>
        </p:nvSpPr>
        <p:spPr bwMode="auto">
          <a:xfrm>
            <a:off x="2339754" y="4485123"/>
            <a:ext cx="144016" cy="960107"/>
          </a:xfrm>
          <a:prstGeom prst="upArrow">
            <a:avLst/>
          </a:prstGeom>
          <a:solidFill>
            <a:schemeClr val="tx1">
              <a:alpha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lnSpc>
                <a:spcPct val="85000"/>
              </a:lnSpc>
              <a:spcBef>
                <a:spcPct val="0"/>
              </a:spcBef>
              <a:spcAft>
                <a:spcPct val="0"/>
              </a:spcAft>
            </a:pPr>
            <a:endParaRPr lang="en-GB" sz="4400" dirty="0" smtClean="0">
              <a:solidFill>
                <a:srgbClr val="00ADD0"/>
              </a:solidFill>
              <a:ea typeface="ＭＳ Ｐゴシック" pitchFamily="34" charset="-128"/>
            </a:endParaRPr>
          </a:p>
        </p:txBody>
      </p:sp>
      <p:sp>
        <p:nvSpPr>
          <p:cNvPr id="18" name="Up Arrow 17"/>
          <p:cNvSpPr/>
          <p:nvPr/>
        </p:nvSpPr>
        <p:spPr bwMode="auto">
          <a:xfrm>
            <a:off x="1259634" y="4485123"/>
            <a:ext cx="144016" cy="960107"/>
          </a:xfrm>
          <a:prstGeom prst="upArrow">
            <a:avLst/>
          </a:prstGeom>
          <a:solidFill>
            <a:schemeClr val="tx1">
              <a:alpha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lnSpc>
                <a:spcPct val="85000"/>
              </a:lnSpc>
              <a:spcBef>
                <a:spcPct val="0"/>
              </a:spcBef>
              <a:spcAft>
                <a:spcPct val="0"/>
              </a:spcAft>
            </a:pPr>
            <a:endParaRPr lang="en-GB" sz="4400" dirty="0" smtClean="0">
              <a:solidFill>
                <a:srgbClr val="00ADD0"/>
              </a:solidFill>
              <a:ea typeface="ＭＳ Ｐゴシック" pitchFamily="34" charset="-128"/>
            </a:endParaRPr>
          </a:p>
        </p:txBody>
      </p:sp>
      <p:sp>
        <p:nvSpPr>
          <p:cNvPr id="19" name="Rounded Rectangle 18"/>
          <p:cNvSpPr/>
          <p:nvPr/>
        </p:nvSpPr>
        <p:spPr bwMode="auto">
          <a:xfrm>
            <a:off x="827584" y="1988846"/>
            <a:ext cx="936104" cy="768085"/>
          </a:xfrm>
          <a:prstGeom prst="roundRect">
            <a:avLst/>
          </a:prstGeom>
          <a:solidFill>
            <a:srgbClr val="FF0000">
              <a:alpha val="56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dirty="0" smtClean="0">
                <a:solidFill>
                  <a:srgbClr val="FFFFFF"/>
                </a:solidFill>
                <a:ea typeface="ＭＳ Ｐゴシック" pitchFamily="34" charset="-128"/>
              </a:rPr>
              <a:t>Google</a:t>
            </a:r>
          </a:p>
        </p:txBody>
      </p:sp>
      <p:sp>
        <p:nvSpPr>
          <p:cNvPr id="20" name="Rounded Rectangle 19"/>
          <p:cNvSpPr/>
          <p:nvPr/>
        </p:nvSpPr>
        <p:spPr bwMode="auto">
          <a:xfrm>
            <a:off x="1979713" y="1988846"/>
            <a:ext cx="936104" cy="768085"/>
          </a:xfrm>
          <a:prstGeom prst="roundRect">
            <a:avLst/>
          </a:prstGeom>
          <a:solidFill>
            <a:srgbClr val="7030A0">
              <a:alpha val="56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dirty="0" smtClean="0">
                <a:solidFill>
                  <a:srgbClr val="FFFFFF"/>
                </a:solidFill>
                <a:ea typeface="ＭＳ Ｐゴシック" pitchFamily="34" charset="-128"/>
              </a:rPr>
              <a:t>Yahoo</a:t>
            </a:r>
          </a:p>
        </p:txBody>
      </p:sp>
      <p:sp>
        <p:nvSpPr>
          <p:cNvPr id="21" name="Rounded Rectangle 20"/>
          <p:cNvSpPr/>
          <p:nvPr/>
        </p:nvSpPr>
        <p:spPr bwMode="auto">
          <a:xfrm>
            <a:off x="3131841" y="1988846"/>
            <a:ext cx="1008112" cy="768085"/>
          </a:xfrm>
          <a:prstGeom prst="roundRect">
            <a:avLst/>
          </a:prstGeom>
          <a:solidFill>
            <a:schemeClr val="tx2">
              <a:lumMod val="60000"/>
              <a:lumOff val="40000"/>
              <a:alpha val="56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dirty="0" smtClean="0">
                <a:solidFill>
                  <a:srgbClr val="FFFFFF"/>
                </a:solidFill>
                <a:ea typeface="ＭＳ Ｐゴシック" pitchFamily="34" charset="-128"/>
              </a:rPr>
              <a:t>Amazon</a:t>
            </a:r>
          </a:p>
        </p:txBody>
      </p:sp>
      <p:grpSp>
        <p:nvGrpSpPr>
          <p:cNvPr id="24" name="Group 23"/>
          <p:cNvGrpSpPr/>
          <p:nvPr/>
        </p:nvGrpSpPr>
        <p:grpSpPr>
          <a:xfrm>
            <a:off x="1259632" y="2660922"/>
            <a:ext cx="288032" cy="1248139"/>
            <a:chOff x="1259632" y="1995686"/>
            <a:chExt cx="288032" cy="936104"/>
          </a:xfrm>
        </p:grpSpPr>
        <p:sp>
          <p:nvSpPr>
            <p:cNvPr id="22" name="Up Arrow 21"/>
            <p:cNvSpPr/>
            <p:nvPr/>
          </p:nvSpPr>
          <p:spPr bwMode="auto">
            <a:xfrm rot="10800000">
              <a:off x="1259632" y="1995686"/>
              <a:ext cx="144016" cy="936104"/>
            </a:xfrm>
            <a:prstGeom prst="upArrow">
              <a:avLst/>
            </a:prstGeom>
            <a:solidFill>
              <a:schemeClr val="tx1">
                <a:alpha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lnSpc>
                  <a:spcPct val="85000"/>
                </a:lnSpc>
                <a:spcBef>
                  <a:spcPct val="0"/>
                </a:spcBef>
                <a:spcAft>
                  <a:spcPct val="0"/>
                </a:spcAft>
              </a:pPr>
              <a:endParaRPr lang="en-GB" sz="4400" dirty="0" smtClean="0">
                <a:solidFill>
                  <a:srgbClr val="00ADD0"/>
                </a:solidFill>
                <a:ea typeface="ＭＳ Ｐゴシック" pitchFamily="34" charset="-128"/>
              </a:endParaRPr>
            </a:p>
          </p:txBody>
        </p:sp>
        <p:sp>
          <p:nvSpPr>
            <p:cNvPr id="23" name="Up Arrow 22"/>
            <p:cNvSpPr/>
            <p:nvPr/>
          </p:nvSpPr>
          <p:spPr bwMode="auto">
            <a:xfrm>
              <a:off x="1403648" y="1995686"/>
              <a:ext cx="144016" cy="864096"/>
            </a:xfrm>
            <a:prstGeom prst="upArrow">
              <a:avLst/>
            </a:prstGeom>
            <a:solidFill>
              <a:schemeClr val="tx1">
                <a:alpha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lnSpc>
                  <a:spcPct val="85000"/>
                </a:lnSpc>
                <a:spcBef>
                  <a:spcPct val="0"/>
                </a:spcBef>
                <a:spcAft>
                  <a:spcPct val="0"/>
                </a:spcAft>
              </a:pPr>
              <a:endParaRPr lang="en-GB" sz="4400" dirty="0" smtClean="0">
                <a:solidFill>
                  <a:srgbClr val="00ADD0"/>
                </a:solidFill>
                <a:ea typeface="ＭＳ Ｐゴシック" pitchFamily="34" charset="-128"/>
              </a:endParaRPr>
            </a:p>
          </p:txBody>
        </p:sp>
      </p:grpSp>
      <p:grpSp>
        <p:nvGrpSpPr>
          <p:cNvPr id="25" name="Group 24"/>
          <p:cNvGrpSpPr/>
          <p:nvPr/>
        </p:nvGrpSpPr>
        <p:grpSpPr>
          <a:xfrm>
            <a:off x="2411761" y="2660922"/>
            <a:ext cx="288032" cy="1248139"/>
            <a:chOff x="1259632" y="1995686"/>
            <a:chExt cx="288032" cy="936104"/>
          </a:xfrm>
        </p:grpSpPr>
        <p:sp>
          <p:nvSpPr>
            <p:cNvPr id="26" name="Up Arrow 25"/>
            <p:cNvSpPr/>
            <p:nvPr/>
          </p:nvSpPr>
          <p:spPr bwMode="auto">
            <a:xfrm rot="10800000">
              <a:off x="1259632" y="1995686"/>
              <a:ext cx="144016" cy="936104"/>
            </a:xfrm>
            <a:prstGeom prst="upArrow">
              <a:avLst/>
            </a:prstGeom>
            <a:solidFill>
              <a:schemeClr val="tx1">
                <a:alpha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lnSpc>
                  <a:spcPct val="85000"/>
                </a:lnSpc>
                <a:spcBef>
                  <a:spcPct val="0"/>
                </a:spcBef>
                <a:spcAft>
                  <a:spcPct val="0"/>
                </a:spcAft>
              </a:pPr>
              <a:endParaRPr lang="en-GB" sz="4400" dirty="0" smtClean="0">
                <a:solidFill>
                  <a:srgbClr val="00ADD0"/>
                </a:solidFill>
                <a:ea typeface="ＭＳ Ｐゴシック" pitchFamily="34" charset="-128"/>
              </a:endParaRPr>
            </a:p>
          </p:txBody>
        </p:sp>
        <p:sp>
          <p:nvSpPr>
            <p:cNvPr id="27" name="Up Arrow 26"/>
            <p:cNvSpPr/>
            <p:nvPr/>
          </p:nvSpPr>
          <p:spPr bwMode="auto">
            <a:xfrm>
              <a:off x="1403648" y="1995686"/>
              <a:ext cx="144016" cy="864096"/>
            </a:xfrm>
            <a:prstGeom prst="upArrow">
              <a:avLst/>
            </a:prstGeom>
            <a:solidFill>
              <a:schemeClr val="tx1">
                <a:alpha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lnSpc>
                  <a:spcPct val="85000"/>
                </a:lnSpc>
                <a:spcBef>
                  <a:spcPct val="0"/>
                </a:spcBef>
                <a:spcAft>
                  <a:spcPct val="0"/>
                </a:spcAft>
              </a:pPr>
              <a:endParaRPr lang="en-GB" sz="4400" dirty="0" smtClean="0">
                <a:solidFill>
                  <a:srgbClr val="00ADD0"/>
                </a:solidFill>
                <a:ea typeface="ＭＳ Ｐゴシック" pitchFamily="34" charset="-128"/>
              </a:endParaRPr>
            </a:p>
          </p:txBody>
        </p:sp>
      </p:grpSp>
      <p:grpSp>
        <p:nvGrpSpPr>
          <p:cNvPr id="28" name="Group 27"/>
          <p:cNvGrpSpPr/>
          <p:nvPr/>
        </p:nvGrpSpPr>
        <p:grpSpPr>
          <a:xfrm>
            <a:off x="3563890" y="2660922"/>
            <a:ext cx="288032" cy="1248139"/>
            <a:chOff x="1259632" y="1995686"/>
            <a:chExt cx="288032" cy="936104"/>
          </a:xfrm>
        </p:grpSpPr>
        <p:sp>
          <p:nvSpPr>
            <p:cNvPr id="29" name="Up Arrow 28"/>
            <p:cNvSpPr/>
            <p:nvPr/>
          </p:nvSpPr>
          <p:spPr bwMode="auto">
            <a:xfrm rot="10800000">
              <a:off x="1259632" y="1995686"/>
              <a:ext cx="144016" cy="936104"/>
            </a:xfrm>
            <a:prstGeom prst="upArrow">
              <a:avLst/>
            </a:prstGeom>
            <a:solidFill>
              <a:schemeClr val="tx1">
                <a:alpha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lnSpc>
                  <a:spcPct val="85000"/>
                </a:lnSpc>
                <a:spcBef>
                  <a:spcPct val="0"/>
                </a:spcBef>
                <a:spcAft>
                  <a:spcPct val="0"/>
                </a:spcAft>
              </a:pPr>
              <a:endParaRPr lang="en-GB" sz="4400" dirty="0" smtClean="0">
                <a:solidFill>
                  <a:srgbClr val="00ADD0"/>
                </a:solidFill>
                <a:ea typeface="ＭＳ Ｐゴシック" pitchFamily="34" charset="-128"/>
              </a:endParaRPr>
            </a:p>
          </p:txBody>
        </p:sp>
        <p:sp>
          <p:nvSpPr>
            <p:cNvPr id="30" name="Up Arrow 29"/>
            <p:cNvSpPr/>
            <p:nvPr/>
          </p:nvSpPr>
          <p:spPr bwMode="auto">
            <a:xfrm>
              <a:off x="1403648" y="1995686"/>
              <a:ext cx="144016" cy="864096"/>
            </a:xfrm>
            <a:prstGeom prst="upArrow">
              <a:avLst/>
            </a:prstGeom>
            <a:solidFill>
              <a:schemeClr val="tx1">
                <a:alpha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lnSpc>
                  <a:spcPct val="85000"/>
                </a:lnSpc>
                <a:spcBef>
                  <a:spcPct val="0"/>
                </a:spcBef>
                <a:spcAft>
                  <a:spcPct val="0"/>
                </a:spcAft>
              </a:pPr>
              <a:endParaRPr lang="en-GB" sz="4400" dirty="0" smtClean="0">
                <a:solidFill>
                  <a:srgbClr val="00ADD0"/>
                </a:solidFill>
                <a:ea typeface="ＭＳ Ｐゴシック" pitchFamily="34" charset="-128"/>
              </a:endParaRPr>
            </a:p>
          </p:txBody>
        </p:sp>
      </p:grpSp>
      <p:sp>
        <p:nvSpPr>
          <p:cNvPr id="31" name="Rounded Rectangle 30"/>
          <p:cNvSpPr/>
          <p:nvPr/>
        </p:nvSpPr>
        <p:spPr bwMode="auto">
          <a:xfrm>
            <a:off x="4355977" y="1988846"/>
            <a:ext cx="936104" cy="768085"/>
          </a:xfrm>
          <a:prstGeom prst="roundRect">
            <a:avLst/>
          </a:prstGeom>
          <a:solidFill>
            <a:schemeClr val="accent6">
              <a:lumMod val="60000"/>
              <a:lumOff val="40000"/>
              <a:alpha val="56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lnSpc>
                <a:spcPct val="85000"/>
              </a:lnSpc>
              <a:spcBef>
                <a:spcPct val="0"/>
              </a:spcBef>
              <a:spcAft>
                <a:spcPct val="0"/>
              </a:spcAft>
            </a:pPr>
            <a:r>
              <a:rPr lang="en-GB" sz="1600" i="1" dirty="0" err="1" smtClean="0">
                <a:solidFill>
                  <a:srgbClr val="FFFFFF"/>
                </a:solidFill>
                <a:ea typeface="ＭＳ Ｐゴシック" pitchFamily="34" charset="-128"/>
              </a:rPr>
              <a:t>Xn</a:t>
            </a:r>
            <a:r>
              <a:rPr lang="en-GB" sz="1600" i="1" dirty="0" smtClean="0">
                <a:solidFill>
                  <a:srgbClr val="FFFFFF"/>
                </a:solidFill>
                <a:ea typeface="ＭＳ Ｐゴシック" pitchFamily="34" charset="-128"/>
              </a:rPr>
              <a:t>...</a:t>
            </a:r>
          </a:p>
        </p:txBody>
      </p:sp>
      <p:grpSp>
        <p:nvGrpSpPr>
          <p:cNvPr id="33" name="Group 32"/>
          <p:cNvGrpSpPr/>
          <p:nvPr/>
        </p:nvGrpSpPr>
        <p:grpSpPr>
          <a:xfrm>
            <a:off x="4860032" y="2660922"/>
            <a:ext cx="288032" cy="1248139"/>
            <a:chOff x="1259632" y="1995686"/>
            <a:chExt cx="288032" cy="936104"/>
          </a:xfrm>
        </p:grpSpPr>
        <p:sp>
          <p:nvSpPr>
            <p:cNvPr id="34" name="Up Arrow 33"/>
            <p:cNvSpPr/>
            <p:nvPr/>
          </p:nvSpPr>
          <p:spPr bwMode="auto">
            <a:xfrm rot="10800000">
              <a:off x="1259632" y="1995686"/>
              <a:ext cx="144016" cy="936104"/>
            </a:xfrm>
            <a:prstGeom prst="upArrow">
              <a:avLst/>
            </a:prstGeom>
            <a:solidFill>
              <a:schemeClr val="tx1">
                <a:alpha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lnSpc>
                  <a:spcPct val="85000"/>
                </a:lnSpc>
                <a:spcBef>
                  <a:spcPct val="0"/>
                </a:spcBef>
                <a:spcAft>
                  <a:spcPct val="0"/>
                </a:spcAft>
              </a:pPr>
              <a:endParaRPr lang="en-GB" sz="4400" dirty="0" smtClean="0">
                <a:solidFill>
                  <a:srgbClr val="00ADD0"/>
                </a:solidFill>
                <a:ea typeface="ＭＳ Ｐゴシック" pitchFamily="34" charset="-128"/>
              </a:endParaRPr>
            </a:p>
          </p:txBody>
        </p:sp>
        <p:sp>
          <p:nvSpPr>
            <p:cNvPr id="35" name="Up Arrow 34"/>
            <p:cNvSpPr/>
            <p:nvPr/>
          </p:nvSpPr>
          <p:spPr bwMode="auto">
            <a:xfrm>
              <a:off x="1403648" y="1995686"/>
              <a:ext cx="144016" cy="864096"/>
            </a:xfrm>
            <a:prstGeom prst="upArrow">
              <a:avLst/>
            </a:prstGeom>
            <a:solidFill>
              <a:schemeClr val="tx1">
                <a:alpha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lnSpc>
                  <a:spcPct val="85000"/>
                </a:lnSpc>
                <a:spcBef>
                  <a:spcPct val="0"/>
                </a:spcBef>
                <a:spcAft>
                  <a:spcPct val="0"/>
                </a:spcAft>
              </a:pPr>
              <a:endParaRPr lang="en-GB" sz="4400" dirty="0" smtClean="0">
                <a:solidFill>
                  <a:srgbClr val="00ADD0"/>
                </a:solidFill>
                <a:ea typeface="ＭＳ Ｐゴシック" pitchFamily="34" charset="-128"/>
              </a:endParaRPr>
            </a:p>
          </p:txBody>
        </p:sp>
      </p:grpSp>
      <p:sp>
        <p:nvSpPr>
          <p:cNvPr id="36" name="TextBox 35"/>
          <p:cNvSpPr txBox="1"/>
          <p:nvPr/>
        </p:nvSpPr>
        <p:spPr>
          <a:xfrm>
            <a:off x="5364090" y="1892837"/>
            <a:ext cx="3600400" cy="877163"/>
          </a:xfrm>
          <a:prstGeom prst="rect">
            <a:avLst/>
          </a:prstGeom>
          <a:noFill/>
        </p:spPr>
        <p:txBody>
          <a:bodyPr wrap="square" rtlCol="0">
            <a:spAutoFit/>
          </a:bodyPr>
          <a:lstStyle/>
          <a:p>
            <a:pPr defTabSz="914400" fontAlgn="base">
              <a:lnSpc>
                <a:spcPct val="85000"/>
              </a:lnSpc>
              <a:spcBef>
                <a:spcPct val="0"/>
              </a:spcBef>
              <a:spcAft>
                <a:spcPct val="0"/>
              </a:spcAft>
            </a:pPr>
            <a:r>
              <a:rPr lang="en-GB" sz="2000" dirty="0" smtClean="0">
                <a:solidFill>
                  <a:srgbClr val="00ADD0"/>
                </a:solidFill>
                <a:ea typeface="ＭＳ Ｐゴシック" pitchFamily="34" charset="-128"/>
              </a:rPr>
              <a:t>Global Aggregators</a:t>
            </a:r>
          </a:p>
          <a:p>
            <a:pPr defTabSz="914400" fontAlgn="base">
              <a:lnSpc>
                <a:spcPct val="85000"/>
              </a:lnSpc>
              <a:spcBef>
                <a:spcPct val="0"/>
              </a:spcBef>
              <a:spcAft>
                <a:spcPct val="0"/>
              </a:spcAft>
            </a:pPr>
            <a:r>
              <a:rPr lang="en-GB" sz="2000" dirty="0" smtClean="0">
                <a:solidFill>
                  <a:srgbClr val="00ADD0"/>
                </a:solidFill>
                <a:ea typeface="ＭＳ Ｐゴシック" pitchFamily="34" charset="-128"/>
              </a:rPr>
              <a:t>Commercial partners</a:t>
            </a:r>
          </a:p>
          <a:p>
            <a:pPr defTabSz="914400" fontAlgn="base">
              <a:lnSpc>
                <a:spcPct val="85000"/>
              </a:lnSpc>
              <a:spcBef>
                <a:spcPct val="0"/>
              </a:spcBef>
              <a:spcAft>
                <a:spcPct val="0"/>
              </a:spcAft>
            </a:pPr>
            <a:r>
              <a:rPr lang="en-GB" sz="2000" dirty="0" smtClean="0">
                <a:solidFill>
                  <a:srgbClr val="00ADD0"/>
                </a:solidFill>
                <a:ea typeface="ＭＳ Ｐゴシック" pitchFamily="34" charset="-128"/>
              </a:rPr>
              <a:t>Public facing organisations </a:t>
            </a:r>
            <a:endParaRPr lang="en-GB" sz="2000" dirty="0">
              <a:solidFill>
                <a:srgbClr val="00ADD0"/>
              </a:solidFill>
              <a:ea typeface="ＭＳ Ｐゴシック" pitchFamily="34" charset="-128"/>
            </a:endParaRPr>
          </a:p>
        </p:txBody>
      </p:sp>
      <p:sp>
        <p:nvSpPr>
          <p:cNvPr id="38" name="Up Arrow 37"/>
          <p:cNvSpPr/>
          <p:nvPr/>
        </p:nvSpPr>
        <p:spPr bwMode="auto">
          <a:xfrm rot="16200000">
            <a:off x="5160070" y="5625244"/>
            <a:ext cx="192021" cy="216024"/>
          </a:xfrm>
          <a:prstGeom prst="upArrow">
            <a:avLst/>
          </a:prstGeom>
          <a:solidFill>
            <a:schemeClr val="tx1">
              <a:alpha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lnSpc>
                <a:spcPct val="85000"/>
              </a:lnSpc>
              <a:spcBef>
                <a:spcPct val="0"/>
              </a:spcBef>
              <a:spcAft>
                <a:spcPct val="0"/>
              </a:spcAft>
            </a:pPr>
            <a:endParaRPr lang="en-GB" sz="4400" dirty="0" smtClean="0">
              <a:solidFill>
                <a:srgbClr val="00ADD0"/>
              </a:solidFill>
              <a:ea typeface="ＭＳ Ｐゴシック" pitchFamily="34" charset="-128"/>
            </a:endParaRPr>
          </a:p>
        </p:txBody>
      </p:sp>
      <p:sp>
        <p:nvSpPr>
          <p:cNvPr id="39" name="TextBox 38"/>
          <p:cNvSpPr txBox="1"/>
          <p:nvPr/>
        </p:nvSpPr>
        <p:spPr>
          <a:xfrm>
            <a:off x="6228186" y="4005072"/>
            <a:ext cx="3384376" cy="353943"/>
          </a:xfrm>
          <a:prstGeom prst="rect">
            <a:avLst/>
          </a:prstGeom>
          <a:noFill/>
        </p:spPr>
        <p:txBody>
          <a:bodyPr wrap="square" rtlCol="0">
            <a:spAutoFit/>
          </a:bodyPr>
          <a:lstStyle/>
          <a:p>
            <a:pPr defTabSz="914400" fontAlgn="base">
              <a:lnSpc>
                <a:spcPct val="85000"/>
              </a:lnSpc>
              <a:spcBef>
                <a:spcPct val="0"/>
              </a:spcBef>
              <a:spcAft>
                <a:spcPct val="0"/>
              </a:spcAft>
            </a:pPr>
            <a:r>
              <a:rPr lang="en-GB" sz="2000" dirty="0" smtClean="0">
                <a:solidFill>
                  <a:srgbClr val="00ADD0"/>
                </a:solidFill>
                <a:ea typeface="ＭＳ Ｐゴシック" pitchFamily="34" charset="-128"/>
              </a:rPr>
              <a:t>Common service layer</a:t>
            </a:r>
            <a:endParaRPr lang="en-GB" sz="2000" dirty="0">
              <a:solidFill>
                <a:srgbClr val="00ADD0"/>
              </a:solidFill>
              <a:ea typeface="ＭＳ Ｐゴシック" pitchFamily="34" charset="-128"/>
            </a:endParaRPr>
          </a:p>
        </p:txBody>
      </p:sp>
      <p:sp>
        <p:nvSpPr>
          <p:cNvPr id="40" name="TextBox 39"/>
          <p:cNvSpPr txBox="1"/>
          <p:nvPr/>
        </p:nvSpPr>
        <p:spPr>
          <a:xfrm>
            <a:off x="5436096" y="4773157"/>
            <a:ext cx="2952328" cy="353943"/>
          </a:xfrm>
          <a:prstGeom prst="rect">
            <a:avLst/>
          </a:prstGeom>
          <a:noFill/>
        </p:spPr>
        <p:txBody>
          <a:bodyPr wrap="square" rtlCol="0">
            <a:spAutoFit/>
          </a:bodyPr>
          <a:lstStyle/>
          <a:p>
            <a:pPr defTabSz="914400" fontAlgn="base">
              <a:lnSpc>
                <a:spcPct val="85000"/>
              </a:lnSpc>
              <a:spcBef>
                <a:spcPct val="0"/>
              </a:spcBef>
              <a:spcAft>
                <a:spcPct val="0"/>
              </a:spcAft>
            </a:pPr>
            <a:r>
              <a:rPr lang="en-GB" sz="2000" dirty="0" smtClean="0">
                <a:solidFill>
                  <a:srgbClr val="00ADD0"/>
                </a:solidFill>
                <a:ea typeface="ＭＳ Ｐゴシック" pitchFamily="34" charset="-128"/>
              </a:rPr>
              <a:t>Standard Data Provision</a:t>
            </a:r>
            <a:endParaRPr lang="en-GB" sz="2000" dirty="0">
              <a:solidFill>
                <a:srgbClr val="00ADD0"/>
              </a:solidFill>
              <a:ea typeface="ＭＳ Ｐゴシック" pitchFamily="34" charset="-128"/>
            </a:endParaRPr>
          </a:p>
        </p:txBody>
      </p:sp>
    </p:spTree>
    <p:extLst>
      <p:ext uri="{BB962C8B-B14F-4D97-AF65-F5344CB8AC3E}">
        <p14:creationId xmlns:p14="http://schemas.microsoft.com/office/powerpoint/2010/main" val="279497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93885"/>
            <a:ext cx="8229600" cy="1143000"/>
          </a:xfrm>
        </p:spPr>
        <p:txBody>
          <a:bodyPr>
            <a:noAutofit/>
          </a:bodyPr>
          <a:lstStyle/>
          <a:p>
            <a:r>
              <a:rPr lang="en-US" sz="3200" dirty="0" smtClean="0"/>
              <a:t>Common Interface for Service Delivery (CISD)</a:t>
            </a:r>
            <a:endParaRPr lang="en-US" sz="3200" dirty="0"/>
          </a:p>
        </p:txBody>
      </p:sp>
      <p:pic>
        <p:nvPicPr>
          <p:cNvPr id="4098"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6671" t="16797" r="16670" b="7088"/>
          <a:stretch/>
        </p:blipFill>
        <p:spPr bwMode="auto">
          <a:xfrm>
            <a:off x="457200" y="829253"/>
            <a:ext cx="8447692" cy="6028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516467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Footer Placeholder 3"/>
          <p:cNvSpPr txBox="1">
            <a:spLocks noGrp="1"/>
          </p:cNvSpPr>
          <p:nvPr/>
        </p:nvSpPr>
        <p:spPr bwMode="auto">
          <a:xfrm>
            <a:off x="1042988" y="6453188"/>
            <a:ext cx="4465637" cy="312737"/>
          </a:xfrm>
          <a:prstGeom prst="rect">
            <a:avLst/>
          </a:prstGeom>
          <a:noFill/>
          <a:ln w="9525">
            <a:noFill/>
            <a:miter lim="800000"/>
            <a:headEnd/>
            <a:tailEnd/>
          </a:ln>
        </p:spPr>
        <p:txBody>
          <a:bodyPr/>
          <a:lstStyle/>
          <a:p>
            <a:pPr eaLnBrk="0" hangingPunct="0"/>
            <a:r>
              <a:rPr lang="fr-CH" altLang="en-US" sz="1200" b="1" dirty="0" err="1">
                <a:solidFill>
                  <a:srgbClr val="FF0000"/>
                </a:solidFill>
                <a:latin typeface="Times" pitchFamily="18" charset="0"/>
              </a:rPr>
              <a:t>From</a:t>
            </a:r>
            <a:r>
              <a:rPr lang="fr-CH" altLang="en-US" sz="1200" b="1" dirty="0">
                <a:solidFill>
                  <a:srgbClr val="FF0000"/>
                </a:solidFill>
                <a:latin typeface="Times" pitchFamily="18" charset="0"/>
              </a:rPr>
              <a:t>  WMO 2016-2019  </a:t>
            </a:r>
            <a:r>
              <a:rPr lang="fr-CH" altLang="en-US" sz="1200" b="1" dirty="0" err="1">
                <a:solidFill>
                  <a:srgbClr val="FF0000"/>
                </a:solidFill>
                <a:latin typeface="Times" pitchFamily="18" charset="0"/>
              </a:rPr>
              <a:t>Strategic</a:t>
            </a:r>
            <a:r>
              <a:rPr lang="fr-CH" altLang="en-US" sz="1200" b="1" dirty="0">
                <a:solidFill>
                  <a:srgbClr val="FF0000"/>
                </a:solidFill>
                <a:latin typeface="Times" pitchFamily="18" charset="0"/>
              </a:rPr>
              <a:t> Plan</a:t>
            </a:r>
            <a:endParaRPr lang="en-US" altLang="en-US" sz="1200" b="1" dirty="0">
              <a:solidFill>
                <a:srgbClr val="FF0000"/>
              </a:solidFill>
              <a:latin typeface="Times" pitchFamily="18" charset="0"/>
            </a:endParaRPr>
          </a:p>
        </p:txBody>
      </p:sp>
      <p:sp>
        <p:nvSpPr>
          <p:cNvPr id="100356" name="Slide Number Placeholder 4"/>
          <p:cNvSpPr txBox="1">
            <a:spLocks noGrp="1"/>
          </p:cNvSpPr>
          <p:nvPr/>
        </p:nvSpPr>
        <p:spPr bwMode="auto">
          <a:xfrm>
            <a:off x="5867400" y="6478588"/>
            <a:ext cx="1152525" cy="312737"/>
          </a:xfrm>
          <a:prstGeom prst="rect">
            <a:avLst/>
          </a:prstGeom>
          <a:noFill/>
          <a:ln w="9525">
            <a:noFill/>
            <a:miter lim="800000"/>
            <a:headEnd/>
            <a:tailEnd/>
          </a:ln>
        </p:spPr>
        <p:txBody>
          <a:bodyPr/>
          <a:lstStyle/>
          <a:p>
            <a:pPr algn="r" eaLnBrk="0" hangingPunct="0"/>
            <a:fld id="{13AFCA34-E3EF-405B-8492-28C1B1442C85}" type="slidenum">
              <a:rPr lang="en-US" altLang="en-US" sz="1200">
                <a:solidFill>
                  <a:srgbClr val="000000"/>
                </a:solidFill>
                <a:latin typeface="Times" pitchFamily="18" charset="0"/>
              </a:rPr>
              <a:pPr algn="r" eaLnBrk="0" hangingPunct="0"/>
              <a:t>6</a:t>
            </a:fld>
            <a:endParaRPr lang="en-US" altLang="en-US" sz="1200">
              <a:solidFill>
                <a:srgbClr val="000000"/>
              </a:solidFill>
              <a:latin typeface="Times" pitchFamily="18" charset="0"/>
            </a:endParaRPr>
          </a:p>
        </p:txBody>
      </p:sp>
      <p:pic>
        <p:nvPicPr>
          <p:cNvPr id="100357" name="Content Placeholder 5"/>
          <p:cNvPicPr>
            <a:picLocks noGrp="1"/>
          </p:cNvPicPr>
          <p:nvPr>
            <p:ph idx="4294967295"/>
          </p:nvPr>
        </p:nvPicPr>
        <p:blipFill>
          <a:blip r:embed="rId3"/>
          <a:srcRect/>
          <a:stretch>
            <a:fillRect/>
          </a:stretch>
        </p:blipFill>
        <p:spPr>
          <a:xfrm>
            <a:off x="474663" y="1125538"/>
            <a:ext cx="8280400" cy="5256212"/>
          </a:xfrm>
        </p:spPr>
      </p:pic>
      <p:sp>
        <p:nvSpPr>
          <p:cNvPr id="100359" name="Title 1"/>
          <p:cNvSpPr>
            <a:spLocks/>
          </p:cNvSpPr>
          <p:nvPr/>
        </p:nvSpPr>
        <p:spPr bwMode="auto">
          <a:xfrm>
            <a:off x="250825" y="260350"/>
            <a:ext cx="8713788" cy="792163"/>
          </a:xfrm>
          <a:prstGeom prst="rect">
            <a:avLst/>
          </a:prstGeom>
          <a:noFill/>
          <a:ln w="9525">
            <a:noFill/>
            <a:miter lim="800000"/>
            <a:headEnd/>
            <a:tailEnd/>
          </a:ln>
        </p:spPr>
        <p:txBody>
          <a:bodyPr anchor="ctr"/>
          <a:lstStyle/>
          <a:p>
            <a:pPr algn="ctr"/>
            <a:r>
              <a:rPr lang="en-US" altLang="en-US" sz="3200" b="1">
                <a:solidFill>
                  <a:srgbClr val="1F497D"/>
                </a:solidFill>
              </a:rPr>
              <a:t>At </a:t>
            </a:r>
            <a:r>
              <a:rPr lang="en-US" altLang="en-US" sz="3200" b="1">
                <a:solidFill>
                  <a:srgbClr val="FF0000"/>
                </a:solidFill>
              </a:rPr>
              <a:t>the heart</a:t>
            </a:r>
            <a:r>
              <a:rPr lang="en-US" altLang="en-US" sz="3200" b="1">
                <a:solidFill>
                  <a:srgbClr val="1F497D"/>
                </a:solidFill>
              </a:rPr>
              <a:t> (engine room) of the WMO operational system</a:t>
            </a:r>
          </a:p>
        </p:txBody>
      </p:sp>
    </p:spTree>
    <p:extLst>
      <p:ext uri="{BB962C8B-B14F-4D97-AF65-F5344CB8AC3E}">
        <p14:creationId xmlns:p14="http://schemas.microsoft.com/office/powerpoint/2010/main" val="21007722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116115" y="587828"/>
            <a:ext cx="8708572" cy="5878286"/>
          </a:xfrm>
          <a:prstGeom prst="rect">
            <a:avLst/>
          </a:prstGeom>
          <a:noFill/>
        </p:spPr>
      </p:pic>
      <p:sp>
        <p:nvSpPr>
          <p:cNvPr id="2" name="TextBox 1"/>
          <p:cNvSpPr txBox="1"/>
          <p:nvPr/>
        </p:nvSpPr>
        <p:spPr>
          <a:xfrm>
            <a:off x="1078930" y="149163"/>
            <a:ext cx="7595797" cy="400110"/>
          </a:xfrm>
          <a:prstGeom prst="rect">
            <a:avLst/>
          </a:prstGeom>
          <a:noFill/>
        </p:spPr>
        <p:txBody>
          <a:bodyPr wrap="none" rtlCol="0">
            <a:spAutoFit/>
          </a:bodyPr>
          <a:lstStyle/>
          <a:p>
            <a:r>
              <a:rPr lang="fr-CH" sz="2000" b="1" dirty="0" err="1" smtClean="0">
                <a:solidFill>
                  <a:srgbClr val="0070C0"/>
                </a:solidFill>
              </a:rPr>
              <a:t>Positioning</a:t>
            </a:r>
            <a:r>
              <a:rPr lang="fr-CH" sz="2000" b="1" dirty="0" smtClean="0">
                <a:solidFill>
                  <a:srgbClr val="0070C0"/>
                </a:solidFill>
              </a:rPr>
              <a:t> Service </a:t>
            </a:r>
            <a:r>
              <a:rPr lang="fr-CH" sz="2000" b="1" dirty="0" err="1" smtClean="0">
                <a:solidFill>
                  <a:srgbClr val="0070C0"/>
                </a:solidFill>
              </a:rPr>
              <a:t>delivery</a:t>
            </a:r>
            <a:r>
              <a:rPr lang="fr-CH" sz="2000" b="1" dirty="0" smtClean="0">
                <a:solidFill>
                  <a:srgbClr val="0070C0"/>
                </a:solidFill>
              </a:rPr>
              <a:t> </a:t>
            </a:r>
            <a:r>
              <a:rPr lang="fr-CH" sz="2000" b="1" dirty="0" err="1" smtClean="0">
                <a:solidFill>
                  <a:srgbClr val="0070C0"/>
                </a:solidFill>
              </a:rPr>
              <a:t>within</a:t>
            </a:r>
            <a:r>
              <a:rPr lang="fr-CH" sz="2000" b="1" dirty="0" smtClean="0">
                <a:solidFill>
                  <a:srgbClr val="0070C0"/>
                </a:solidFill>
              </a:rPr>
              <a:t> the </a:t>
            </a:r>
            <a:r>
              <a:rPr lang="fr-CH" sz="2000" b="1" dirty="0" err="1" smtClean="0">
                <a:solidFill>
                  <a:srgbClr val="0070C0"/>
                </a:solidFill>
              </a:rPr>
              <a:t>Operational</a:t>
            </a:r>
            <a:r>
              <a:rPr lang="fr-CH" sz="2000" b="1" dirty="0" smtClean="0">
                <a:solidFill>
                  <a:srgbClr val="0070C0"/>
                </a:solidFill>
              </a:rPr>
              <a:t> Structure of WMO</a:t>
            </a:r>
            <a:endParaRPr lang="en-US" sz="2000" b="1" dirty="0">
              <a:solidFill>
                <a:srgbClr val="0070C0"/>
              </a:solidFill>
            </a:endParaRPr>
          </a:p>
        </p:txBody>
      </p:sp>
      <p:sp>
        <p:nvSpPr>
          <p:cNvPr id="3" name="TextBox 2"/>
          <p:cNvSpPr txBox="1"/>
          <p:nvPr/>
        </p:nvSpPr>
        <p:spPr>
          <a:xfrm>
            <a:off x="3280230" y="5934670"/>
            <a:ext cx="5675086" cy="923330"/>
          </a:xfrm>
          <a:prstGeom prst="rect">
            <a:avLst/>
          </a:prstGeom>
          <a:noFill/>
        </p:spPr>
        <p:txBody>
          <a:bodyPr wrap="square" rtlCol="0">
            <a:spAutoFit/>
          </a:bodyPr>
          <a:lstStyle/>
          <a:p>
            <a:r>
              <a:rPr lang="fr-CH" i="1" dirty="0" smtClean="0">
                <a:solidFill>
                  <a:srgbClr val="C00000"/>
                </a:solidFill>
              </a:rPr>
              <a:t>Application and services are hub for the linkages </a:t>
            </a:r>
            <a:r>
              <a:rPr lang="fr-CH" i="1" dirty="0" err="1" smtClean="0">
                <a:solidFill>
                  <a:srgbClr val="C00000"/>
                </a:solidFill>
              </a:rPr>
              <a:t>between</a:t>
            </a:r>
            <a:r>
              <a:rPr lang="fr-CH" i="1" dirty="0" smtClean="0">
                <a:solidFill>
                  <a:srgbClr val="C00000"/>
                </a:solidFill>
              </a:rPr>
              <a:t> the </a:t>
            </a:r>
            <a:r>
              <a:rPr lang="fr-CH" i="1" dirty="0" err="1" smtClean="0">
                <a:solidFill>
                  <a:srgbClr val="C00000"/>
                </a:solidFill>
              </a:rPr>
              <a:t>core</a:t>
            </a:r>
            <a:r>
              <a:rPr lang="fr-CH" i="1" dirty="0" smtClean="0">
                <a:solidFill>
                  <a:srgbClr val="C00000"/>
                </a:solidFill>
              </a:rPr>
              <a:t> business/</a:t>
            </a:r>
            <a:r>
              <a:rPr lang="fr-CH" i="1" dirty="0" err="1" smtClean="0">
                <a:solidFill>
                  <a:srgbClr val="C00000"/>
                </a:solidFill>
              </a:rPr>
              <a:t>function</a:t>
            </a:r>
            <a:r>
              <a:rPr lang="fr-CH" i="1" dirty="0" smtClean="0">
                <a:solidFill>
                  <a:srgbClr val="C00000"/>
                </a:solidFill>
              </a:rPr>
              <a:t> </a:t>
            </a:r>
            <a:r>
              <a:rPr lang="fr-CH" i="1" dirty="0" err="1" smtClean="0">
                <a:solidFill>
                  <a:srgbClr val="C00000"/>
                </a:solidFill>
              </a:rPr>
              <a:t>based</a:t>
            </a:r>
            <a:r>
              <a:rPr lang="fr-CH" i="1" dirty="0" smtClean="0">
                <a:solidFill>
                  <a:srgbClr val="C00000"/>
                </a:solidFill>
              </a:rPr>
              <a:t> business and the global </a:t>
            </a:r>
            <a:r>
              <a:rPr lang="fr-CH" i="1" dirty="0" err="1" smtClean="0">
                <a:solidFill>
                  <a:srgbClr val="C00000"/>
                </a:solidFill>
              </a:rPr>
              <a:t>societal</a:t>
            </a:r>
            <a:r>
              <a:rPr lang="fr-CH" i="1" dirty="0" smtClean="0">
                <a:solidFill>
                  <a:srgbClr val="C00000"/>
                </a:solidFill>
              </a:rPr>
              <a:t> </a:t>
            </a:r>
            <a:r>
              <a:rPr lang="fr-CH" i="1" dirty="0" err="1" smtClean="0">
                <a:solidFill>
                  <a:srgbClr val="C00000"/>
                </a:solidFill>
              </a:rPr>
              <a:t>benefits</a:t>
            </a:r>
            <a:r>
              <a:rPr lang="fr-CH" i="1" dirty="0" smtClean="0">
                <a:solidFill>
                  <a:srgbClr val="C00000"/>
                </a:solidFill>
              </a:rPr>
              <a:t>  and relevant goals of UN Agendas   </a:t>
            </a:r>
            <a:endParaRPr lang="en-US" i="1" dirty="0">
              <a:solidFill>
                <a:srgbClr val="C00000"/>
              </a:solidFill>
            </a:endParaRPr>
          </a:p>
        </p:txBody>
      </p:sp>
    </p:spTree>
    <p:extLst>
      <p:ext uri="{BB962C8B-B14F-4D97-AF65-F5344CB8AC3E}">
        <p14:creationId xmlns:p14="http://schemas.microsoft.com/office/powerpoint/2010/main" val="29462669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CISD could:</a:t>
            </a:r>
            <a:endParaRPr lang="en-US" dirty="0"/>
          </a:p>
        </p:txBody>
      </p:sp>
      <p:sp>
        <p:nvSpPr>
          <p:cNvPr id="3" name="Content Placeholder 2"/>
          <p:cNvSpPr>
            <a:spLocks noGrp="1"/>
          </p:cNvSpPr>
          <p:nvPr>
            <p:ph idx="1"/>
          </p:nvPr>
        </p:nvSpPr>
        <p:spPr/>
        <p:txBody>
          <a:bodyPr>
            <a:normAutofit fontScale="92500" lnSpcReduction="20000"/>
          </a:bodyPr>
          <a:lstStyle/>
          <a:p>
            <a:r>
              <a:rPr lang="en-GB" dirty="0" smtClean="0"/>
              <a:t>Serve to enable NMHSs to easily publish data through web services using tech. compatible with mobile phones.</a:t>
            </a:r>
          </a:p>
          <a:p>
            <a:endParaRPr lang="en-GB" dirty="0" smtClean="0"/>
          </a:p>
          <a:p>
            <a:r>
              <a:rPr lang="en-GB" dirty="0" smtClean="0"/>
              <a:t>Provide an interface to interrogate different forms of data from NMHSs.</a:t>
            </a:r>
          </a:p>
          <a:p>
            <a:endParaRPr lang="en-GB" dirty="0" smtClean="0"/>
          </a:p>
          <a:p>
            <a:r>
              <a:rPr lang="en-GB" dirty="0" smtClean="0"/>
              <a:t>Enable user to access gridded data.</a:t>
            </a:r>
          </a:p>
          <a:p>
            <a:endParaRPr lang="en-GB" dirty="0" smtClean="0"/>
          </a:p>
          <a:p>
            <a:r>
              <a:rPr lang="en-GB" dirty="0" smtClean="0"/>
              <a:t>Provide improved quality data. </a:t>
            </a:r>
            <a:endParaRPr lang="en-US" dirty="0"/>
          </a:p>
        </p:txBody>
      </p:sp>
    </p:spTree>
    <p:extLst>
      <p:ext uri="{BB962C8B-B14F-4D97-AF65-F5344CB8AC3E}">
        <p14:creationId xmlns:p14="http://schemas.microsoft.com/office/powerpoint/2010/main" val="7944295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b="1" dirty="0"/>
              <a:t>Decision 40 (EC-69)</a:t>
            </a:r>
            <a:br>
              <a:rPr lang="en-US" sz="2000" b="1" dirty="0"/>
            </a:br>
            <a:r>
              <a:rPr lang="en-US" sz="2000" b="1" dirty="0"/>
              <a:t>CONCEPT PAPER FOR THE DEVELOPMENT OF COMMON INTERFACES</a:t>
            </a:r>
            <a:br>
              <a:rPr lang="en-US" sz="2000" b="1" dirty="0"/>
            </a:br>
            <a:r>
              <a:rPr lang="en-US" sz="2000" b="1" dirty="0"/>
              <a:t>FOR SERVICE DELIVERY</a:t>
            </a:r>
            <a:endParaRPr lang="en-US" sz="2000" dirty="0"/>
          </a:p>
        </p:txBody>
      </p:sp>
      <p:sp>
        <p:nvSpPr>
          <p:cNvPr id="3" name="Content Placeholder 2"/>
          <p:cNvSpPr>
            <a:spLocks noGrp="1"/>
          </p:cNvSpPr>
          <p:nvPr>
            <p:ph idx="1"/>
          </p:nvPr>
        </p:nvSpPr>
        <p:spPr/>
        <p:txBody>
          <a:bodyPr>
            <a:normAutofit fontScale="47500" lnSpcReduction="20000"/>
          </a:bodyPr>
          <a:lstStyle/>
          <a:p>
            <a:pPr marL="0" indent="0">
              <a:buNone/>
            </a:pPr>
            <a:r>
              <a:rPr lang="en-US" b="1" dirty="0"/>
              <a:t>Decides </a:t>
            </a:r>
            <a:r>
              <a:rPr lang="en-US" dirty="0"/>
              <a:t>to task </a:t>
            </a:r>
            <a:r>
              <a:rPr lang="en-US" dirty="0">
                <a:solidFill>
                  <a:srgbClr val="FF0000"/>
                </a:solidFill>
              </a:rPr>
              <a:t>CBS, in coordination with other TCs,</a:t>
            </a:r>
            <a:r>
              <a:rPr lang="en-US" dirty="0"/>
              <a:t> to set up a mechanism for the</a:t>
            </a:r>
          </a:p>
          <a:p>
            <a:pPr marL="0" indent="0">
              <a:buNone/>
            </a:pPr>
            <a:r>
              <a:rPr lang="en-US" dirty="0"/>
              <a:t>development of a </a:t>
            </a:r>
            <a:r>
              <a:rPr lang="en-US" dirty="0">
                <a:solidFill>
                  <a:srgbClr val="FF0000"/>
                </a:solidFill>
              </a:rPr>
              <a:t>concept paper on common interfaces for service delivery driven by data from</a:t>
            </a:r>
          </a:p>
          <a:p>
            <a:pPr marL="0" indent="0">
              <a:buNone/>
            </a:pPr>
            <a:r>
              <a:rPr lang="en-US" dirty="0">
                <a:solidFill>
                  <a:srgbClr val="FF0000"/>
                </a:solidFill>
              </a:rPr>
              <a:t>NMHSs and emerging sources</a:t>
            </a:r>
            <a:r>
              <a:rPr lang="en-US" dirty="0"/>
              <a:t> to enable users to </a:t>
            </a:r>
            <a:r>
              <a:rPr lang="en-US" dirty="0">
                <a:solidFill>
                  <a:srgbClr val="FF0000"/>
                </a:solidFill>
              </a:rPr>
              <a:t>seamlessly access </a:t>
            </a:r>
            <a:r>
              <a:rPr lang="en-US" dirty="0"/>
              <a:t>weather and climate</a:t>
            </a:r>
          </a:p>
          <a:p>
            <a:pPr marL="0" indent="0">
              <a:buNone/>
            </a:pPr>
            <a:r>
              <a:rPr lang="en-US" dirty="0"/>
              <a:t>information in a way that would ensure attribution to NMHSs as providers of services;</a:t>
            </a:r>
          </a:p>
          <a:p>
            <a:pPr marL="0" indent="0">
              <a:buNone/>
            </a:pPr>
            <a:r>
              <a:rPr lang="en-US" b="1" dirty="0"/>
              <a:t>Requests </a:t>
            </a:r>
            <a:r>
              <a:rPr lang="en-US" dirty="0">
                <a:solidFill>
                  <a:srgbClr val="FF0000"/>
                </a:solidFill>
              </a:rPr>
              <a:t>CBS to present the concept paper at EC-70 </a:t>
            </a:r>
            <a:r>
              <a:rPr lang="en-US" dirty="0"/>
              <a:t>for consideration for approval following</a:t>
            </a:r>
          </a:p>
          <a:p>
            <a:pPr marL="0" indent="0">
              <a:buNone/>
            </a:pPr>
            <a:r>
              <a:rPr lang="en-US" dirty="0"/>
              <a:t>which an implementation plan will be developed;</a:t>
            </a:r>
          </a:p>
          <a:p>
            <a:pPr marL="0" indent="0">
              <a:buNone/>
            </a:pPr>
            <a:r>
              <a:rPr lang="en-US" b="1" dirty="0"/>
              <a:t>Requests </a:t>
            </a:r>
            <a:r>
              <a:rPr lang="en-US" dirty="0">
                <a:solidFill>
                  <a:srgbClr val="FF0000"/>
                </a:solidFill>
              </a:rPr>
              <a:t>TCs to appoint service delivery and technical experts </a:t>
            </a:r>
            <a:r>
              <a:rPr lang="en-US" dirty="0"/>
              <a:t>who would create the common</a:t>
            </a:r>
          </a:p>
          <a:p>
            <a:pPr marL="0" indent="0">
              <a:buNone/>
            </a:pPr>
            <a:r>
              <a:rPr lang="en-US" dirty="0"/>
              <a:t>interfaces in order to ensure that both science and information technology perspectives are</a:t>
            </a:r>
          </a:p>
          <a:p>
            <a:pPr marL="0" indent="0">
              <a:buNone/>
            </a:pPr>
            <a:r>
              <a:rPr lang="en-US" dirty="0"/>
              <a:t>addressed in the concept paper;</a:t>
            </a:r>
          </a:p>
          <a:p>
            <a:pPr marL="0" indent="0">
              <a:buNone/>
            </a:pPr>
            <a:r>
              <a:rPr lang="en-US" b="1" dirty="0"/>
              <a:t>Requests </a:t>
            </a:r>
            <a:r>
              <a:rPr lang="en-US" dirty="0">
                <a:solidFill>
                  <a:srgbClr val="FF0000"/>
                </a:solidFill>
              </a:rPr>
              <a:t>Members to embrace opportunities offered by new and emerging technologies and</a:t>
            </a:r>
          </a:p>
          <a:p>
            <a:pPr marL="0" indent="0">
              <a:buNone/>
            </a:pPr>
            <a:r>
              <a:rPr lang="en-US" dirty="0">
                <a:solidFill>
                  <a:srgbClr val="FF0000"/>
                </a:solidFill>
              </a:rPr>
              <a:t>data sources</a:t>
            </a:r>
            <a:r>
              <a:rPr lang="en-US" dirty="0"/>
              <a:t>, to enable their NMHSs to provide consistent and authoritative weather</a:t>
            </a:r>
          </a:p>
          <a:p>
            <a:pPr marL="0" indent="0">
              <a:buNone/>
            </a:pPr>
            <a:r>
              <a:rPr lang="en-US" dirty="0"/>
              <a:t>information and services to users through the modern communication paradigm;</a:t>
            </a:r>
          </a:p>
          <a:p>
            <a:pPr marL="0" indent="0">
              <a:buNone/>
            </a:pPr>
            <a:r>
              <a:rPr lang="en-US" b="1" dirty="0"/>
              <a:t>Requests </a:t>
            </a:r>
            <a:r>
              <a:rPr lang="en-US" dirty="0"/>
              <a:t>the Secretary-General to:</a:t>
            </a:r>
          </a:p>
          <a:p>
            <a:pPr marL="0" indent="0">
              <a:buNone/>
            </a:pPr>
            <a:r>
              <a:rPr lang="en-US" dirty="0"/>
              <a:t>(1) Support the development of the concept paper on the common interfaces for service</a:t>
            </a:r>
          </a:p>
          <a:p>
            <a:pPr marL="0" indent="0">
              <a:buNone/>
            </a:pPr>
            <a:r>
              <a:rPr lang="en-US" dirty="0"/>
              <a:t>delivery;</a:t>
            </a:r>
          </a:p>
          <a:p>
            <a:pPr marL="0" indent="0">
              <a:buNone/>
            </a:pPr>
            <a:r>
              <a:rPr lang="en-US" dirty="0"/>
              <a:t>(2) Support Members’ efforts </a:t>
            </a:r>
            <a:r>
              <a:rPr lang="en-US" dirty="0">
                <a:solidFill>
                  <a:srgbClr val="FF0000"/>
                </a:solidFill>
              </a:rPr>
              <a:t>to adopt modern technologies </a:t>
            </a:r>
            <a:r>
              <a:rPr lang="en-US" dirty="0"/>
              <a:t>such as weather mobile phone</a:t>
            </a:r>
          </a:p>
          <a:p>
            <a:pPr marL="0" indent="0">
              <a:buNone/>
            </a:pPr>
            <a:r>
              <a:rPr lang="en-US" dirty="0"/>
              <a:t>applications, the Common Alerting Protocol (CAP) and social media that would improve</a:t>
            </a:r>
          </a:p>
          <a:p>
            <a:pPr marL="0" indent="0">
              <a:buNone/>
            </a:pPr>
            <a:r>
              <a:rPr lang="en-US" dirty="0"/>
              <a:t>the range, quality and delivery of service</a:t>
            </a:r>
            <a:endParaRPr lang="en-US" dirty="0"/>
          </a:p>
        </p:txBody>
      </p:sp>
    </p:spTree>
    <p:extLst>
      <p:ext uri="{BB962C8B-B14F-4D97-AF65-F5344CB8AC3E}">
        <p14:creationId xmlns:p14="http://schemas.microsoft.com/office/powerpoint/2010/main" val="1959759230"/>
      </p:ext>
    </p:extLst>
  </p:cSld>
  <p:clrMapOvr>
    <a:masterClrMapping/>
  </p:clrMapOvr>
</p:sld>
</file>

<file path=ppt/theme/theme1.xml><?xml version="1.0" encoding="utf-8"?>
<a:theme xmlns:a="http://schemas.openxmlformats.org/drawingml/2006/main" name="WMO_WHITE_Powerpoint_en_f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lank master">
  <a:themeElements>
    <a:clrScheme name="Corporate pallette">
      <a:dk1>
        <a:srgbClr val="000000"/>
      </a:dk1>
      <a:lt1>
        <a:srgbClr val="FFFFFF"/>
      </a:lt1>
      <a:dk2>
        <a:srgbClr val="9CA299"/>
      </a:dk2>
      <a:lt2>
        <a:srgbClr val="00ADD0"/>
      </a:lt2>
      <a:accent1>
        <a:srgbClr val="8F8DCB"/>
      </a:accent1>
      <a:accent2>
        <a:srgbClr val="878800"/>
      </a:accent2>
      <a:accent3>
        <a:srgbClr val="031F73"/>
      </a:accent3>
      <a:accent4>
        <a:srgbClr val="9CA299"/>
      </a:accent4>
      <a:accent5>
        <a:srgbClr val="CCFF33"/>
      </a:accent5>
      <a:accent6>
        <a:srgbClr val="D7A900"/>
      </a:accent6>
      <a:hlink>
        <a:srgbClr val="9CA299"/>
      </a:hlink>
      <a:folHlink>
        <a:srgbClr val="ED2939"/>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WMO_Powerpoint_template_en">
  <a:themeElements>
    <a:clrScheme name="WMO-Title-SF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WMO-Title-SF">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MO-Title-SF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WMO-Title-SF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WMO-Title-SF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WMO-Title-SF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WMO-Title-SF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WMO-Title-SF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WMO-Title-SF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WMO-Title-SF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WMO-Title-SF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WMO-Title-SF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WMO-Title-SF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WMO-Title-SF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WMO_BLUE_Powerpoint_en_f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WMO_WHITE_Powerpoint_en_fr</Template>
  <TotalTime>6015</TotalTime>
  <Words>1083</Words>
  <Application>Microsoft Office PowerPoint</Application>
  <PresentationFormat>On-screen Show (4:3)</PresentationFormat>
  <Paragraphs>125</Paragraphs>
  <Slides>13</Slides>
  <Notes>5</Notes>
  <HiddenSlides>0</HiddenSlides>
  <MMClips>0</MMClips>
  <ScaleCrop>false</ScaleCrop>
  <HeadingPairs>
    <vt:vector size="4" baseType="variant">
      <vt:variant>
        <vt:lpstr>Theme</vt:lpstr>
      </vt:variant>
      <vt:variant>
        <vt:i4>4</vt:i4>
      </vt:variant>
      <vt:variant>
        <vt:lpstr>Slide Titles</vt:lpstr>
      </vt:variant>
      <vt:variant>
        <vt:i4>13</vt:i4>
      </vt:variant>
    </vt:vector>
  </HeadingPairs>
  <TitlesOfParts>
    <vt:vector size="17" baseType="lpstr">
      <vt:lpstr>WMO_WHITE_Powerpoint_en_fr</vt:lpstr>
      <vt:lpstr>Blank master</vt:lpstr>
      <vt:lpstr>4_WMO_Powerpoint_template_en</vt:lpstr>
      <vt:lpstr>3_WMO_BLUE_Powerpoint_en_fr</vt:lpstr>
      <vt:lpstr>PowerPoint Presentation</vt:lpstr>
      <vt:lpstr>Decision 40 (EC-69) CONCEPT PAPER FOR THE DEVELOPMENT OF COMMON INTERFACES FOR SERVICE DELIVERY (CISD)</vt:lpstr>
      <vt:lpstr>Inconsistency</vt:lpstr>
      <vt:lpstr>Contextual Diagram</vt:lpstr>
      <vt:lpstr>Common Interface for Service Delivery (CISD)</vt:lpstr>
      <vt:lpstr>PowerPoint Presentation</vt:lpstr>
      <vt:lpstr>PowerPoint Presentation</vt:lpstr>
      <vt:lpstr>CISD could:</vt:lpstr>
      <vt:lpstr>Decision 40 (EC-69) CONCEPT PAPER FOR THE DEVELOPMENT OF COMMON INTERFACES FOR SERVICE DELIVERY</vt:lpstr>
      <vt:lpstr>PowerPoint Presentation</vt:lpstr>
      <vt:lpstr>Goal 2: Enhancing Earth System Observations and Predictions  </vt:lpstr>
      <vt:lpstr>SO 2.1 : Ensuring availability and promote the use of standards and best practices </vt:lpstr>
      <vt:lpstr>SO 2.1 Key Targets   </vt:lpstr>
    </vt:vector>
  </TitlesOfParts>
  <Company>World Meteorological Organization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Abdoulaye Harou</dc:creator>
  <cp:lastModifiedBy>Miriam Andrioli</cp:lastModifiedBy>
  <cp:revision>126</cp:revision>
  <dcterms:created xsi:type="dcterms:W3CDTF">2017-08-31T11:52:01Z</dcterms:created>
  <dcterms:modified xsi:type="dcterms:W3CDTF">2017-10-02T14:31:09Z</dcterms:modified>
</cp:coreProperties>
</file>